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7" r:id="rId2"/>
    <p:sldId id="281" r:id="rId3"/>
    <p:sldId id="338" r:id="rId4"/>
    <p:sldId id="352" r:id="rId5"/>
    <p:sldId id="353" r:id="rId6"/>
    <p:sldId id="356" r:id="rId7"/>
    <p:sldId id="355"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299" r:id="rId22"/>
    <p:sldId id="300" r:id="rId23"/>
    <p:sldId id="291" r:id="rId24"/>
    <p:sldId id="296" r:id="rId25"/>
    <p:sldId id="293"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6"/>
    <p:restoredTop sz="60327" autoAdjust="0"/>
  </p:normalViewPr>
  <p:slideViewPr>
    <p:cSldViewPr snapToGrid="0" snapToObjects="1">
      <p:cViewPr varScale="1">
        <p:scale>
          <a:sx n="67" d="100"/>
          <a:sy n="67" d="100"/>
        </p:scale>
        <p:origin x="21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5ADB23-C46A-7142-8EB8-97269102D2FC}" type="datetimeFigureOut">
              <a:rPr lang="en-US" smtClean="0"/>
              <a:t>5/31/19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46CF31-C004-F842-B676-3E0DF57FA370}" type="slidenum">
              <a:rPr lang="en-US" smtClean="0"/>
              <a:t>‹#›</a:t>
            </a:fld>
            <a:endParaRPr lang="en-US" dirty="0"/>
          </a:p>
        </p:txBody>
      </p:sp>
    </p:spTree>
    <p:extLst>
      <p:ext uri="{BB962C8B-B14F-4D97-AF65-F5344CB8AC3E}">
        <p14:creationId xmlns:p14="http://schemas.microsoft.com/office/powerpoint/2010/main" val="940679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6C1ED-FD6C-104A-843A-AE7C31B45BA5}" type="slidenum">
              <a:rPr lang="en-US" smtClean="0"/>
              <a:t>1</a:t>
            </a:fld>
            <a:endParaRPr lang="en-US" dirty="0"/>
          </a:p>
        </p:txBody>
      </p:sp>
    </p:spTree>
    <p:extLst>
      <p:ext uri="{BB962C8B-B14F-4D97-AF65-F5344CB8AC3E}">
        <p14:creationId xmlns:p14="http://schemas.microsoft.com/office/powerpoint/2010/main" val="1354952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10</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r>
              <a:rPr lang="es-ES_tradnl" altLang="x-none" noProof="0" dirty="0"/>
              <a:t>I de 6 en riesgo de muerte.</a:t>
            </a:r>
          </a:p>
          <a:p>
            <a:r>
              <a:rPr lang="es-ES_tradnl" altLang="x-none" noProof="0" dirty="0"/>
              <a:t>Incluso la actividad de alto riesgo –tener sexo anal sin condón con una carga viral alta, se estima que tiene un riesgo de 1 a 70– de adquirir VIH, lo cual no necesariamente resulta fatal y, definitivamente, no una muerte inmediata.</a:t>
            </a:r>
          </a:p>
          <a:p>
            <a:pPr>
              <a:lnSpc>
                <a:spcPct val="90000"/>
              </a:lnSpc>
              <a:buFontTx/>
              <a:buChar char="•"/>
            </a:pPr>
            <a:endParaRPr lang="en-US" altLang="x-none" dirty="0"/>
          </a:p>
        </p:txBody>
      </p:sp>
    </p:spTree>
    <p:extLst>
      <p:ext uri="{BB962C8B-B14F-4D97-AF65-F5344CB8AC3E}">
        <p14:creationId xmlns:p14="http://schemas.microsoft.com/office/powerpoint/2010/main" val="214376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11</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r>
              <a:rPr lang="es-ES_tradnl" altLang="x-none" noProof="0" dirty="0"/>
              <a:t>Esta es una aseveración común en los Estados Unidos; en Texas donde no hay una ley específica para el VIH, un jurado puede hallar que alguien con VIH es equivalente a una arma letal y por ende culpable. A la saliva, los dientes y el pene de una persona VIH-positiva se los caracteriza como armas letales.</a:t>
            </a:r>
          </a:p>
          <a:p>
            <a:r>
              <a:rPr lang="es-ES_tradnl" altLang="x-none" noProof="0" dirty="0"/>
              <a:t>En Míchigan, en el marco de la ley antiterrorismo, fiscales acusaron a un hombre que accidentalmente mordió a su vecino en defensa propia. Solo hasta después de que intervinieron organizaciones en defensa de las libertades civiles y de los derechos humanos los cargos fueron desechados. Finalmente, el hombre se declaro no culpable del delito de ataque y ¡cumplió 11 meses de libertad condicional, en lugar de 15 años!</a:t>
            </a:r>
          </a:p>
        </p:txBody>
      </p:sp>
    </p:spTree>
    <p:extLst>
      <p:ext uri="{BB962C8B-B14F-4D97-AF65-F5344CB8AC3E}">
        <p14:creationId xmlns:p14="http://schemas.microsoft.com/office/powerpoint/2010/main" val="144203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12</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r>
              <a:rPr lang="es-ES_tradnl" altLang="x-none" noProof="0" dirty="0"/>
              <a:t>Tanta confusión – muchos policías, abogados y jueces, y por supuesto jurados, se quedaron en los años 80.</a:t>
            </a:r>
          </a:p>
          <a:p>
            <a:r>
              <a:rPr lang="es-ES_tradnl" altLang="x-none" noProof="0" dirty="0"/>
              <a:t>La infección con VIH es una condición médica/enfermedad que puede hacer crónica con tratamiento.</a:t>
            </a:r>
          </a:p>
          <a:p>
            <a:r>
              <a:rPr lang="es-ES_tradnl" altLang="x-none" noProof="0" dirty="0"/>
              <a:t>La ley debe abordar el VIH y al SIDA de forma tal que resulte proporcional a condiciones médicas comparables (por ejemplo, VPH, hepatitis B y C, enfermedad crónica cardiovascular, algunos cánceres, cierto tipo de diabetes).</a:t>
            </a:r>
          </a:p>
          <a:p>
            <a:r>
              <a:rPr lang="es-ES_tradnl" altLang="x-none" noProof="0" dirty="0"/>
              <a:t>Debido a que la infección con VIH es una condición médica crónica tratable, es inapropiado hacer acusaciones de “asesinato”, “intento de asesinato”, “ataque sexual agravado” o “lesiones corporales graves”. </a:t>
            </a:r>
          </a:p>
          <a:p>
            <a:endParaRPr lang="en-GB" altLang="x-none" dirty="0"/>
          </a:p>
          <a:p>
            <a:pPr>
              <a:lnSpc>
                <a:spcPct val="90000"/>
              </a:lnSpc>
              <a:buFontTx/>
              <a:buNone/>
            </a:pPr>
            <a:endParaRPr lang="en-US" altLang="x-none" dirty="0"/>
          </a:p>
        </p:txBody>
      </p:sp>
    </p:spTree>
    <p:extLst>
      <p:ext uri="{BB962C8B-B14F-4D97-AF65-F5344CB8AC3E}">
        <p14:creationId xmlns:p14="http://schemas.microsoft.com/office/powerpoint/2010/main" val="1804788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13</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r>
              <a:rPr lang="es-ES_tradnl" altLang="x-none" noProof="0" dirty="0"/>
              <a:t>De hecho, es una cita tomada de un juez británico, aunque hay otras personas que han dicho cosas similares. Sin embargo, no es fácil hacer público que tienes VIH.</a:t>
            </a:r>
          </a:p>
        </p:txBody>
      </p:sp>
    </p:spTree>
    <p:extLst>
      <p:ext uri="{BB962C8B-B14F-4D97-AF65-F5344CB8AC3E}">
        <p14:creationId xmlns:p14="http://schemas.microsoft.com/office/powerpoint/2010/main" val="1636659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14</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pPr>
              <a:buFontTx/>
              <a:buChar char="•"/>
            </a:pPr>
            <a:r>
              <a:rPr lang="en-US" altLang="x-none" dirty="0"/>
              <a:t> </a:t>
            </a:r>
            <a:r>
              <a:rPr lang="es-ES_tradnl" altLang="x-none" noProof="0" dirty="0"/>
              <a:t>Lo que generalmente se pinta como “un esfuerzo consciente por engañar” es casi siempre un asunto mucho más complejo.</a:t>
            </a:r>
          </a:p>
          <a:p>
            <a:pPr>
              <a:buFontTx/>
              <a:buChar char="•"/>
            </a:pPr>
            <a:r>
              <a:rPr lang="es-ES_tradnl" altLang="x-none" noProof="0" dirty="0"/>
              <a:t> Las personas que son diagnosticadas como VIH-positivas no consiguen inmediatamente la capacidad de negociar sexo seguro y/o comunicar su condición de VIH-positivo a sus posibles parejas sexuales.</a:t>
            </a:r>
          </a:p>
          <a:p>
            <a:pPr>
              <a:buFontTx/>
              <a:buChar char="•"/>
            </a:pPr>
            <a:r>
              <a:rPr lang="es-ES_tradnl" altLang="x-none" noProof="0" dirty="0"/>
              <a:t> Aun cuando la mayor parte de las personas que viven con VIH están, en general, muy motivadas a evitar que alguien más se infecte, se ha puesto poca atención a cómo conseguir que desarrollen las complejas capacidades necesarias para comunicarse y tomar decisiones en la esfera de lo sexual.</a:t>
            </a:r>
          </a:p>
          <a:p>
            <a:pPr>
              <a:buFontTx/>
              <a:buChar char="•"/>
            </a:pPr>
            <a:r>
              <a:rPr lang="es-ES_tradnl" altLang="x-none" noProof="0" dirty="0"/>
              <a:t> Necesidad de apoyo para hacer pública su condición, ya que es un proceso y no un suceso que se da de una vez y para siempre.</a:t>
            </a:r>
          </a:p>
          <a:p>
            <a:pPr>
              <a:buFontTx/>
              <a:buChar char="•"/>
            </a:pPr>
            <a:r>
              <a:rPr lang="es-ES_tradnl" altLang="x-none" noProof="0" dirty="0"/>
              <a:t> Al considerar hacer pública su condición de VIH-positivo para poder negociar sexo seguro, las personas que viven con VIH podrían enfrentar temor al rechazo, a los prejuicios, a la discriminación o incluso a la violencia; todas ellas son preocupaciones válidas con respecto a la pérdida de privacidad y confidencialidad. También podría haber el deseo de proteger los sentimientos de otras personas.</a:t>
            </a:r>
          </a:p>
        </p:txBody>
      </p:sp>
    </p:spTree>
    <p:extLst>
      <p:ext uri="{BB962C8B-B14F-4D97-AF65-F5344CB8AC3E}">
        <p14:creationId xmlns:p14="http://schemas.microsoft.com/office/powerpoint/2010/main" val="863659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15</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pPr marL="0" marR="0" indent="0" algn="l" defTabSz="914400" rtl="0" eaLnBrk="1" fontAlgn="auto" latinLnBrk="0" hangingPunct="1">
              <a:lnSpc>
                <a:spcPct val="90000"/>
              </a:lnSpc>
              <a:spcBef>
                <a:spcPts val="0"/>
              </a:spcBef>
              <a:spcAft>
                <a:spcPts val="0"/>
              </a:spcAft>
              <a:buClrTx/>
              <a:buSzTx/>
              <a:buFontTx/>
              <a:buChar char="•"/>
              <a:tabLst/>
              <a:defRPr/>
            </a:pPr>
            <a:r>
              <a:rPr lang="en-US" altLang="x-none" dirty="0"/>
              <a:t> </a:t>
            </a:r>
            <a:r>
              <a:rPr lang="es-ES_tradnl" altLang="x-none" noProof="0" dirty="0"/>
              <a:t>Un prejuicio muy común –entre policías, fiscales, la defensa y jueces– es que el análisis filogenético puede probar con el mismo tipo de confiabilidad que una prueba de AND que la parte demandada infectó a la parte demandante. Una evidencia virológica por sí sola no puede aportar suficiente información para afirmar quién infectó a quién.</a:t>
            </a:r>
          </a:p>
          <a:p>
            <a:pPr>
              <a:lnSpc>
                <a:spcPct val="90000"/>
              </a:lnSpc>
              <a:buFontTx/>
              <a:buChar char="•"/>
            </a:pPr>
            <a:endParaRPr lang="en-US" altLang="x-none" dirty="0"/>
          </a:p>
        </p:txBody>
      </p:sp>
    </p:spTree>
    <p:extLst>
      <p:ext uri="{BB962C8B-B14F-4D97-AF65-F5344CB8AC3E}">
        <p14:creationId xmlns:p14="http://schemas.microsoft.com/office/powerpoint/2010/main" val="67163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16</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pPr>
              <a:buFontTx/>
              <a:buChar char="•"/>
            </a:pPr>
            <a:r>
              <a:rPr lang="en-GB" altLang="x-none" dirty="0"/>
              <a:t> </a:t>
            </a:r>
            <a:r>
              <a:rPr lang="es-ES_tradnl" altLang="x-none" noProof="0" dirty="0"/>
              <a:t>RITA – examen científico para estimar infección reciente con VIH</a:t>
            </a:r>
          </a:p>
          <a:p>
            <a:pPr>
              <a:buFontTx/>
              <a:buChar char="•"/>
            </a:pPr>
            <a:r>
              <a:rPr lang="es-ES_tradnl" altLang="x-none" noProof="0" dirty="0"/>
              <a:t> A la fecha, ningún examen científico que pueda estimar una infección reciente de VIH puede establecer de forma confiable cuándo un individuo adquirió VIH, por lo cual hay que interpretar con mucho cuidado los resultados al momento de utilizarlo como evidencia ante un tribunal. </a:t>
            </a:r>
          </a:p>
          <a:p>
            <a:pPr>
              <a:buFontTx/>
              <a:buChar char="•"/>
            </a:pPr>
            <a:r>
              <a:rPr lang="es-ES_tradnl" altLang="x-none" noProof="0" dirty="0"/>
              <a:t> Discutiremos este aspecto con mayor detenimiento durante la sesión vespertina del jueves donde abordaremos el tema de la Prueba.</a:t>
            </a:r>
          </a:p>
          <a:p>
            <a:pPr>
              <a:lnSpc>
                <a:spcPct val="90000"/>
              </a:lnSpc>
              <a:buFontTx/>
              <a:buChar char="•"/>
            </a:pPr>
            <a:endParaRPr lang="en-US" altLang="x-none" dirty="0"/>
          </a:p>
        </p:txBody>
      </p:sp>
    </p:spTree>
    <p:extLst>
      <p:ext uri="{BB962C8B-B14F-4D97-AF65-F5344CB8AC3E}">
        <p14:creationId xmlns:p14="http://schemas.microsoft.com/office/powerpoint/2010/main" val="1893895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17</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r>
              <a:rPr lang="es-ES_tradnl" altLang="x-none" noProof="0" dirty="0"/>
              <a:t>Es importante recordar que el sistema de justiciar penal no es el lugar apropiado para abordar la prevención del VIH, pues es, ante todo, un asunto de salud pública.</a:t>
            </a:r>
          </a:p>
          <a:p>
            <a:r>
              <a:rPr lang="es-ES_tradnl" altLang="x-none" noProof="0" dirty="0"/>
              <a:t>En cuanto a la prevención del VIH, poner indebido peso de responsabilidad únicamente sobre la persona consciente de que vive con VIH contradice el mensaje de salud pública de responsabilidad compartida, que debe prevalecer durante relaciones sexuales consensuadas donde las personas en una relación sexual deben tomar medidas para reducir el riesgo de transmisión/adquisición de VIH, debido a la alta prevalencia de VIH no diagnosticado/no hecho público, y reconociendo que revelar la condición de VIH-positivo no es una práctica universal.</a:t>
            </a:r>
          </a:p>
          <a:p>
            <a:endParaRPr lang="en-GB" altLang="x-none" dirty="0"/>
          </a:p>
          <a:p>
            <a:pPr>
              <a:lnSpc>
                <a:spcPct val="90000"/>
              </a:lnSpc>
              <a:buFontTx/>
              <a:buChar char="•"/>
            </a:pPr>
            <a:endParaRPr lang="en-US" altLang="x-none" dirty="0"/>
          </a:p>
        </p:txBody>
      </p:sp>
    </p:spTree>
    <p:extLst>
      <p:ext uri="{BB962C8B-B14F-4D97-AF65-F5344CB8AC3E}">
        <p14:creationId xmlns:p14="http://schemas.microsoft.com/office/powerpoint/2010/main" val="127278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_tradnl" b="1" noProof="0" dirty="0">
                <a:effectLst/>
              </a:rPr>
              <a:t>LUGARES CON LEGISLACIÓN QUE CRIMINALIZA EL VIH (AL MES DE SEPTIEMBRE DE 2017)</a:t>
            </a:r>
          </a:p>
          <a:p>
            <a:endParaRPr lang="es-ES_tradnl" b="1" noProof="0" dirty="0">
              <a:effectLst/>
            </a:endParaRPr>
          </a:p>
          <a:p>
            <a:r>
              <a:rPr lang="es-ES_tradnl" b="1" i="1" noProof="0" dirty="0">
                <a:effectLst/>
              </a:rPr>
              <a:t>Leyes específicas al VIH    Propuestas de leyes específicas al VIH    Leyes modernizadas específicas al VIH    Leyes abrogadas específicas al VIH</a:t>
            </a:r>
          </a:p>
          <a:p>
            <a:endParaRPr lang="es-ES_tradnl" b="1" i="1" noProof="0" dirty="0">
              <a:effectLst/>
            </a:endParaRPr>
          </a:p>
          <a:p>
            <a:r>
              <a:rPr lang="es-ES_tradnl" b="1" i="1" noProof="0" dirty="0">
                <a:effectLst/>
              </a:rPr>
              <a:t>Nuevas leyes aprobadas específicas al VIH desde octubre de 2015</a:t>
            </a:r>
          </a:p>
          <a:p>
            <a:endParaRPr lang="es-ES_tradnl" noProof="0" dirty="0">
              <a:effectLst/>
            </a:endParaRPr>
          </a:p>
          <a:p>
            <a:r>
              <a:rPr lang="es-ES_tradnl" noProof="0" dirty="0">
                <a:effectLst/>
              </a:rPr>
              <a:t>68 países </a:t>
            </a:r>
          </a:p>
          <a:p>
            <a:r>
              <a:rPr lang="es-ES_tradnl" noProof="0" dirty="0">
                <a:effectLst/>
              </a:rPr>
              <a:t>98 jurisdicciones, incluyendo 29 estados de la Unión Americana y territorios</a:t>
            </a:r>
          </a:p>
          <a:p>
            <a:r>
              <a:rPr lang="es-ES_tradnl" noProof="0" dirty="0">
                <a:effectLst/>
              </a:rPr>
              <a:t>4 propuestas (2 en África: Camerún y Malawi; 1 en Asia - Nepal; en México - Quintana Roo)</a:t>
            </a:r>
          </a:p>
          <a:p>
            <a:r>
              <a:rPr lang="es-ES_tradnl" noProof="0" dirty="0">
                <a:effectLst/>
              </a:rPr>
              <a:t>Nuevas leyes aprobadas: El Salvador (2016)</a:t>
            </a:r>
          </a:p>
          <a:p>
            <a:r>
              <a:rPr lang="es-ES_tradnl" noProof="0" dirty="0">
                <a:effectLst/>
              </a:rPr>
              <a:t>Leyes propuestas no aprobadas: Brasil (2017)</a:t>
            </a:r>
          </a:p>
          <a:p>
            <a:r>
              <a:rPr lang="es-ES_tradnl" noProof="0" dirty="0">
                <a:effectLst/>
              </a:rPr>
              <a:t>Ley suspendida, por ser inconstitucional (Kenia, 2016)</a:t>
            </a:r>
          </a:p>
          <a:p>
            <a:endParaRPr lang="es-ES_tradnl" noProof="0" dirty="0"/>
          </a:p>
          <a:p>
            <a:r>
              <a:rPr lang="es-ES_tradnl" noProof="0" dirty="0"/>
              <a:t>ÁFRICA (31 más 2 propuestas)</a:t>
            </a:r>
          </a:p>
          <a:p>
            <a:r>
              <a:rPr lang="es-ES_tradnl" sz="1200" kern="1200" noProof="0" dirty="0">
                <a:solidFill>
                  <a:schemeClr val="tx1"/>
                </a:solidFill>
                <a:effectLst/>
                <a:latin typeface="+mn-lt"/>
                <a:ea typeface="+mn-ea"/>
                <a:cs typeface="+mn-cs"/>
              </a:rPr>
              <a:t>EUROPA (14)</a:t>
            </a:r>
            <a:endParaRPr lang="es-ES_tradnl" noProof="0" dirty="0"/>
          </a:p>
          <a:p>
            <a:r>
              <a:rPr lang="es-ES_tradnl" sz="1200" kern="1200" noProof="0" dirty="0">
                <a:solidFill>
                  <a:schemeClr val="tx1"/>
                </a:solidFill>
                <a:effectLst/>
                <a:latin typeface="+mn-lt"/>
                <a:ea typeface="+mn-ea"/>
                <a:cs typeface="+mn-cs"/>
              </a:rPr>
              <a:t>MEDIO ORIENTE, ASIA Y OCEANÍA (13 más 1 propuesta)</a:t>
            </a:r>
            <a:endParaRPr lang="es-ES_tradnl" noProof="0" dirty="0"/>
          </a:p>
          <a:p>
            <a:r>
              <a:rPr lang="es-ES_tradnl" sz="1200" kern="1200" noProof="0" dirty="0">
                <a:solidFill>
                  <a:schemeClr val="tx1"/>
                </a:solidFill>
                <a:effectLst/>
                <a:latin typeface="+mn-lt"/>
                <a:ea typeface="+mn-ea"/>
                <a:cs typeface="+mn-cs"/>
              </a:rPr>
              <a:t>EL CARIBE, AMÉRICA CENTRAL Y AMÉRICA DEL SUR (9 más 1 propuesta)</a:t>
            </a:r>
            <a:endParaRPr lang="es-ES_tradnl" noProof="0" dirty="0"/>
          </a:p>
          <a:p>
            <a:r>
              <a:rPr lang="es-ES_tradnl" sz="1200" kern="1200" noProof="0" dirty="0">
                <a:solidFill>
                  <a:schemeClr val="tx1"/>
                </a:solidFill>
                <a:effectLst/>
                <a:latin typeface="+mn-lt"/>
                <a:ea typeface="+mn-ea"/>
                <a:cs typeface="+mn-cs"/>
              </a:rPr>
              <a:t>AMÉRICA DEL NORTE (1) 29 estados/2 territorios </a:t>
            </a:r>
            <a:endParaRPr lang="es-ES_tradnl" noProof="0" dirty="0"/>
          </a:p>
          <a:p>
            <a:pPr>
              <a:spcBef>
                <a:spcPct val="0"/>
              </a:spcBef>
            </a:pPr>
            <a:endParaRPr lang="es-ES_tradnl" altLang="en-US" noProof="0" dirty="0"/>
          </a:p>
          <a:p>
            <a:pPr>
              <a:spcBef>
                <a:spcPct val="0"/>
              </a:spcBef>
            </a:pPr>
            <a:r>
              <a:rPr lang="es-ES_tradnl" altLang="en-US" noProof="0" dirty="0"/>
              <a:t>Muchas leyes carecen de elementos científicos, son extremadamente generales o demasiado ambiguas. Algunas son denominadas como “transmisión criminal del VIH” cuando el único delito que necesita probarse es el supuesto hecho de no haber revelado la condición de VIH-positivo antes de tener relaciones sexuales, lo cual habría evitado en primer lugar el riesgo de verse expuesto al contagio; incluyendo que la persona VIH-positiva practique sexo oral. Otras no permiten la defensa del condón, es muy raro que haya una defensa viral baja. Algunas incluyen la transmisión vertical o el escupir.  </a:t>
            </a:r>
          </a:p>
          <a:p>
            <a:pPr>
              <a:spcBef>
                <a:spcPct val="0"/>
              </a:spcBef>
            </a:pPr>
            <a:endParaRPr lang="en-US" altLang="en-US" dirty="0"/>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6865B51-BF93-5C4F-8360-86F3B315B80D}" type="slidenum">
              <a:rPr lang="en-US" altLang="en-US"/>
              <a:pPr fontAlgn="base">
                <a:spcBef>
                  <a:spcPct val="0"/>
                </a:spcBef>
                <a:spcAft>
                  <a:spcPct val="0"/>
                </a:spcAft>
              </a:pPr>
              <a:t>18</a:t>
            </a:fld>
            <a:endParaRPr lang="en-US" altLang="en-US" dirty="0"/>
          </a:p>
        </p:txBody>
      </p:sp>
    </p:spTree>
    <p:extLst>
      <p:ext uri="{BB962C8B-B14F-4D97-AF65-F5344CB8AC3E}">
        <p14:creationId xmlns:p14="http://schemas.microsoft.com/office/powerpoint/2010/main" val="795515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s-ES_tradnl" altLang="en-US" b="1" noProof="0" dirty="0"/>
              <a:t>LUGARES DONDE SE HAN REPORTADO PROCESOS PENALES QUE CRIMINLIZAN AL VIH (A SEPTIEMBRE DE 2017)</a:t>
            </a:r>
          </a:p>
          <a:p>
            <a:pPr marL="0" marR="0" indent="0" algn="l" defTabSz="914400" rtl="0" eaLnBrk="1" fontAlgn="base" latinLnBrk="0" hangingPunct="1">
              <a:lnSpc>
                <a:spcPct val="100000"/>
              </a:lnSpc>
              <a:spcBef>
                <a:spcPct val="30000"/>
              </a:spcBef>
              <a:spcAft>
                <a:spcPct val="0"/>
              </a:spcAft>
              <a:buClrTx/>
              <a:buSzTx/>
              <a:buFontTx/>
              <a:buNone/>
              <a:tabLst/>
              <a:defRPr/>
            </a:pPr>
            <a:endParaRPr lang="es-ES_tradnl" altLang="en-US" i="1"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s-ES_tradnl" altLang="en-US" b="1" i="1" noProof="0" dirty="0"/>
              <a:t>Leyes penales específicas al VIH    Leyes generales    Tanto leyes específicas como generales    Primer reporte de proceso penal desde octubre de 2015</a:t>
            </a:r>
          </a:p>
          <a:p>
            <a:pPr marL="0" marR="0" indent="0" algn="l" defTabSz="914400" rtl="0" eaLnBrk="1" fontAlgn="base" latinLnBrk="0" hangingPunct="1">
              <a:lnSpc>
                <a:spcPct val="100000"/>
              </a:lnSpc>
              <a:spcBef>
                <a:spcPct val="30000"/>
              </a:spcBef>
              <a:spcAft>
                <a:spcPct val="0"/>
              </a:spcAft>
              <a:buClrTx/>
              <a:buSzTx/>
              <a:buFontTx/>
              <a:buNone/>
              <a:tabLst/>
              <a:defRPr/>
            </a:pPr>
            <a:endParaRPr lang="es-ES_tradnl" altLang="en-US" noProof="0" dirty="0"/>
          </a:p>
          <a:p>
            <a:pPr marL="0" marR="0" indent="0" algn="l" defTabSz="914400" rtl="0" eaLnBrk="1" fontAlgn="base" latinLnBrk="0" hangingPunct="1">
              <a:lnSpc>
                <a:spcPct val="100000"/>
              </a:lnSpc>
              <a:spcBef>
                <a:spcPct val="30000"/>
              </a:spcBef>
              <a:spcAft>
                <a:spcPct val="0"/>
              </a:spcAft>
              <a:buClrTx/>
              <a:buSzTx/>
              <a:buFontTx/>
              <a:buNone/>
              <a:tabLst/>
              <a:defRPr/>
            </a:pPr>
            <a:r>
              <a:rPr lang="es-ES_tradnl" altLang="en-US" noProof="0" dirty="0"/>
              <a:t>No todos los países con leyes específicas al VIH las han aplicado, mientras que en otros países se han aplicado las leyes generales, como las relativas a intento de asesinato, envenenamiento, daños considerable o ataque sexual. </a:t>
            </a:r>
          </a:p>
          <a:p>
            <a:endParaRPr lang="es-ES_tradnl" noProof="0" dirty="0">
              <a:effectLst/>
            </a:endParaRPr>
          </a:p>
          <a:p>
            <a:r>
              <a:rPr lang="es-ES_tradnl" sz="1200" kern="1200" noProof="0" dirty="0">
                <a:solidFill>
                  <a:schemeClr val="tx1"/>
                </a:solidFill>
                <a:effectLst/>
                <a:latin typeface="+mn-lt"/>
                <a:ea typeface="+mn-ea"/>
                <a:cs typeface="+mn-cs"/>
              </a:rPr>
              <a:t>69 países (10 más con respecto a años pasados)</a:t>
            </a:r>
            <a:endParaRPr lang="es-ES_tradnl" noProof="0" dirty="0"/>
          </a:p>
          <a:p>
            <a:r>
              <a:rPr lang="es-ES_tradnl" sz="1200" kern="1200" noProof="0" dirty="0">
                <a:solidFill>
                  <a:schemeClr val="tx1"/>
                </a:solidFill>
                <a:effectLst/>
                <a:latin typeface="+mn-lt"/>
                <a:ea typeface="+mn-ea"/>
                <a:cs typeface="+mn-cs"/>
              </a:rPr>
              <a:t>117 jurisdicciones incluyendo 38 estados de la Unión Americana y el ejército de dicho país</a:t>
            </a:r>
            <a:endParaRPr lang="es-ES_tradnl" noProof="0" dirty="0"/>
          </a:p>
          <a:p>
            <a:endParaRPr lang="es-ES_tradnl" noProof="0" dirty="0"/>
          </a:p>
          <a:p>
            <a:r>
              <a:rPr lang="es-ES_tradnl" sz="1200" kern="1200" noProof="0" dirty="0">
                <a:solidFill>
                  <a:schemeClr val="tx1"/>
                </a:solidFill>
                <a:effectLst/>
                <a:latin typeface="+mn-lt"/>
                <a:ea typeface="+mn-ea"/>
                <a:cs typeface="+mn-cs"/>
              </a:rPr>
              <a:t>Primeros reportes de procesos judiciales en 10 países: </a:t>
            </a:r>
            <a:endParaRPr lang="es-ES_tradnl" noProof="0" dirty="0"/>
          </a:p>
          <a:p>
            <a:r>
              <a:rPr lang="es-ES_tradnl" sz="1200" kern="1200" noProof="0" dirty="0">
                <a:solidFill>
                  <a:schemeClr val="tx1"/>
                </a:solidFill>
                <a:effectLst/>
                <a:latin typeface="+mn-lt"/>
                <a:ea typeface="+mn-ea"/>
                <a:cs typeface="+mn-cs"/>
              </a:rPr>
              <a:t>16 en ÁFRICA: Kenia, Malawi, Nigeria, Somalia (primeros reportes en los 2 últimos años)</a:t>
            </a:r>
            <a:endParaRPr lang="es-ES_tradnl" noProof="0" dirty="0"/>
          </a:p>
          <a:p>
            <a:r>
              <a:rPr lang="es-ES_tradnl" sz="1200" kern="1200" noProof="0" dirty="0">
                <a:solidFill>
                  <a:schemeClr val="tx1"/>
                </a:solidFill>
                <a:effectLst/>
                <a:latin typeface="+mn-lt"/>
                <a:ea typeface="+mn-ea"/>
                <a:cs typeface="+mn-cs"/>
              </a:rPr>
              <a:t>31 en EUROPA: Irlanda del Norte (primer reporte durante los 2 últimos años)</a:t>
            </a:r>
            <a:endParaRPr lang="es-ES_tradnl" noProof="0" dirty="0"/>
          </a:p>
          <a:p>
            <a:r>
              <a:rPr lang="es-ES_tradnl" sz="1200" kern="1200" noProof="0" dirty="0">
                <a:solidFill>
                  <a:schemeClr val="tx1"/>
                </a:solidFill>
                <a:effectLst/>
                <a:latin typeface="+mn-lt"/>
                <a:ea typeface="+mn-ea"/>
                <a:cs typeface="+mn-cs"/>
              </a:rPr>
              <a:t>13 en MEDIO ORIENTE, ASIA Y OCEANÍA: Israel, Kirguizistán, Tayikistán (primeros reportes durante los 2 últimos años)</a:t>
            </a:r>
            <a:endParaRPr lang="es-ES_tradnl" noProof="0" dirty="0"/>
          </a:p>
          <a:p>
            <a:r>
              <a:rPr lang="es-ES_tradnl" sz="1200" kern="1200" noProof="0" dirty="0">
                <a:solidFill>
                  <a:schemeClr val="tx1"/>
                </a:solidFill>
                <a:effectLst/>
                <a:latin typeface="+mn-lt"/>
                <a:ea typeface="+mn-ea"/>
                <a:cs typeface="+mn-cs"/>
              </a:rPr>
              <a:t>7 en EL CARIBE, AMÉRICA CENTRAL Y AMÉRICA DEL SUR: Honduras, Paraguay (primer reporte durante los 2 últimos años)</a:t>
            </a:r>
            <a:endParaRPr lang="es-ES_tradnl" noProof="0" dirty="0"/>
          </a:p>
          <a:p>
            <a:r>
              <a:rPr lang="es-ES_tradnl" sz="1200" kern="1200" noProof="0" dirty="0">
                <a:solidFill>
                  <a:schemeClr val="tx1"/>
                </a:solidFill>
                <a:effectLst/>
                <a:latin typeface="+mn-lt"/>
                <a:ea typeface="+mn-ea"/>
                <a:cs typeface="+mn-cs"/>
              </a:rPr>
              <a:t>2 en AMÉRICA DEL NORTE (Canadá y 38 estados de la Unión Americana y en el ejército de dicho país)</a:t>
            </a:r>
            <a:endParaRPr lang="es-ES_tradnl" noProof="0" dirty="0"/>
          </a:p>
          <a:p>
            <a:pPr>
              <a:spcBef>
                <a:spcPct val="0"/>
              </a:spcBef>
            </a:pPr>
            <a:endParaRPr lang="es-ES_tradnl" altLang="en-US" noProof="0" dirty="0"/>
          </a:p>
          <a:p>
            <a:pPr>
              <a:spcBef>
                <a:spcPct val="0"/>
              </a:spcBef>
            </a:pPr>
            <a:endParaRPr lang="en-US" altLang="en-US" dirty="0"/>
          </a:p>
          <a:p>
            <a:pPr>
              <a:spcBef>
                <a:spcPct val="0"/>
              </a:spcBef>
            </a:pPr>
            <a:endParaRPr lang="en-US" altLang="en-US" dirty="0"/>
          </a:p>
          <a:p>
            <a:pPr>
              <a:spcBef>
                <a:spcPct val="0"/>
              </a:spcBef>
            </a:pPr>
            <a:endParaRPr lang="en-US" altLang="en-US" dirty="0"/>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958BB40-5E14-1949-9F96-DA279B9FF2AF}" type="slidenum">
              <a:rPr lang="en-US" altLang="en-US"/>
              <a:pPr fontAlgn="base">
                <a:spcBef>
                  <a:spcPct val="0"/>
                </a:spcBef>
                <a:spcAft>
                  <a:spcPct val="0"/>
                </a:spcAft>
              </a:pPr>
              <a:t>19</a:t>
            </a:fld>
            <a:endParaRPr lang="en-US" altLang="en-US" dirty="0"/>
          </a:p>
        </p:txBody>
      </p:sp>
    </p:spTree>
    <p:extLst>
      <p:ext uri="{BB962C8B-B14F-4D97-AF65-F5344CB8AC3E}">
        <p14:creationId xmlns:p14="http://schemas.microsoft.com/office/powerpoint/2010/main" val="674738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La criminalización del VIH hace referencia a la aplicación injusta del derecho penal a las personas que viven con VIH únicamente por su condición de portadora del VIH; sea por la vía de estatutos que criminalizan específicamente el VIH o mediante la aplicación del derecho penal general.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criminalización del VIH en un fenómeno mundial creciente que hasta ahora no ha recibido la atención que merece, particularmente si consideramos el impacto que tiene en la respuesta al VIH, lo cual socava las metas </a:t>
            </a:r>
            <a:r>
              <a:rPr lang="es-ES_tradnl" sz="1200" i="1" kern="1200" noProof="0" dirty="0">
                <a:solidFill>
                  <a:schemeClr val="tx1"/>
                </a:solidFill>
                <a:effectLst/>
                <a:latin typeface="+mn-lt"/>
                <a:ea typeface="+mn-ea"/>
                <a:cs typeface="+mn-cs"/>
              </a:rPr>
              <a:t>Fast Track </a:t>
            </a:r>
            <a:r>
              <a:rPr lang="es-ES_tradnl" sz="1200" kern="1200" noProof="0" dirty="0">
                <a:solidFill>
                  <a:schemeClr val="tx1"/>
                </a:solidFill>
                <a:effectLst/>
                <a:latin typeface="+mn-lt"/>
                <a:ea typeface="+mn-ea"/>
                <a:cs typeface="+mn-cs"/>
              </a:rPr>
              <a:t>de ONUSIDA para terminar con la epidemia del SIDA para 2030.</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Hay un creciente cuerpo de evidencia de que la criminalización del VIH afecta negativamente los derechos humanos de las personas que viven con VIH que, con frecuencia, también son miembros de poblaciones clave. Estas poblaciones se ven afectadas debido a:</a:t>
            </a:r>
          </a:p>
          <a:p>
            <a:endParaRPr lang="es-ES_tradnl" sz="1200" kern="1200" noProof="0" dirty="0">
              <a:solidFill>
                <a:schemeClr val="tx1"/>
              </a:solidFill>
              <a:effectLst/>
              <a:latin typeface="+mn-lt"/>
              <a:ea typeface="+mn-ea"/>
              <a:cs typeface="+mn-cs"/>
            </a:endParaRPr>
          </a:p>
          <a:p>
            <a:pPr marL="171450" lvl="0" indent="-171450">
              <a:buFont typeface="Arial" charset="0"/>
              <a:buChar char="•"/>
            </a:pPr>
            <a:r>
              <a:rPr lang="es-ES_tradnl" sz="1200" kern="1200" noProof="0" dirty="0">
                <a:solidFill>
                  <a:schemeClr val="tx1"/>
                </a:solidFill>
                <a:effectLst/>
                <a:latin typeface="+mn-lt"/>
                <a:ea typeface="+mn-ea"/>
                <a:cs typeface="+mn-cs"/>
              </a:rPr>
              <a:t>Investigaciones/procesos selectivos y/o arbitrarios.</a:t>
            </a:r>
          </a:p>
          <a:p>
            <a:pPr marL="171450" lvl="0" indent="-171450">
              <a:buFont typeface="Arial" charset="0"/>
              <a:buChar char="•"/>
            </a:pPr>
            <a:r>
              <a:rPr lang="es-ES_tradnl" sz="1200" kern="1200" noProof="0" dirty="0">
                <a:solidFill>
                  <a:schemeClr val="tx1"/>
                </a:solidFill>
                <a:effectLst/>
                <a:latin typeface="+mn-lt"/>
                <a:ea typeface="+mn-ea"/>
                <a:cs typeface="+mn-cs"/>
              </a:rPr>
              <a:t>Amenazas de utilizar alegatos para iniciar procesos penales, lo que se convierte en una forma de abuso o represalia contra un/a ex pareja que vive con VIH.</a:t>
            </a:r>
          </a:p>
          <a:p>
            <a:pPr marL="171450" lvl="0" indent="-171450">
              <a:buFont typeface="Arial" charset="0"/>
              <a:buChar char="•"/>
            </a:pPr>
            <a:r>
              <a:rPr lang="es-ES_tradnl" sz="1200" kern="1200" noProof="0" dirty="0">
                <a:solidFill>
                  <a:schemeClr val="tx1"/>
                </a:solidFill>
                <a:effectLst/>
                <a:latin typeface="+mn-lt"/>
                <a:ea typeface="+mn-ea"/>
                <a:cs typeface="+mn-cs"/>
              </a:rPr>
              <a:t>Investigaciones policiales inapropiadas o faltas de sensibilidad.</a:t>
            </a:r>
          </a:p>
          <a:p>
            <a:pPr marL="171450" lvl="0" indent="-171450">
              <a:buFont typeface="Arial" charset="0"/>
              <a:buChar char="•"/>
            </a:pPr>
            <a:r>
              <a:rPr lang="es-ES_tradnl" sz="1200" kern="1200" noProof="0" dirty="0">
                <a:solidFill>
                  <a:schemeClr val="tx1"/>
                </a:solidFill>
                <a:effectLst/>
                <a:latin typeface="+mn-lt"/>
                <a:ea typeface="+mn-ea"/>
                <a:cs typeface="+mn-cs"/>
              </a:rPr>
              <a:t>Acceso limitado a la justicia, debido incluso a representación legal mal informada e incompetente.</a:t>
            </a:r>
          </a:p>
          <a:p>
            <a:pPr marL="171450" lvl="0" indent="-171450">
              <a:buFont typeface="Arial" charset="0"/>
              <a:buChar char="•"/>
            </a:pPr>
            <a:r>
              <a:rPr lang="es-ES_tradnl" sz="1200" kern="1200" noProof="0" dirty="0">
                <a:solidFill>
                  <a:schemeClr val="tx1"/>
                </a:solidFill>
                <a:effectLst/>
                <a:latin typeface="+mn-lt"/>
                <a:ea typeface="+mn-ea"/>
                <a:cs typeface="+mn-cs"/>
              </a:rPr>
              <a:t>Sentencias y penas que con frecuencia son desproporcionadas en relación con cualquier daño potencial u ocasionado.</a:t>
            </a:r>
          </a:p>
          <a:p>
            <a:pPr marL="171450" lvl="0" indent="-171450">
              <a:buFont typeface="Arial" charset="0"/>
              <a:buChar char="•"/>
            </a:pPr>
            <a:r>
              <a:rPr lang="es-ES_tradnl" sz="1200" kern="1200" noProof="0" dirty="0">
                <a:solidFill>
                  <a:schemeClr val="tx1"/>
                </a:solidFill>
                <a:effectLst/>
                <a:latin typeface="+mn-lt"/>
                <a:ea typeface="+mn-ea"/>
                <a:cs typeface="+mn-cs"/>
              </a:rPr>
              <a:t>Información mediática estigmatizadora, que incluye nombre, dirección y fotografía de las personas con VIH, incluso de aquellas que aún no se las encuentra culpables de algún crimen y que están sujetas a meros alegatos.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6C1ED-FD6C-104A-843A-AE7C31B45BA5}" type="slidenum">
              <a:rPr lang="en-US" smtClean="0"/>
              <a:t>2</a:t>
            </a:fld>
            <a:endParaRPr lang="en-US" dirty="0"/>
          </a:p>
        </p:txBody>
      </p:sp>
    </p:spTree>
    <p:extLst>
      <p:ext uri="{BB962C8B-B14F-4D97-AF65-F5344CB8AC3E}">
        <p14:creationId xmlns:p14="http://schemas.microsoft.com/office/powerpoint/2010/main" val="512581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a:solidFill>
                  <a:schemeClr val="tx1"/>
                </a:solidFill>
                <a:effectLst/>
                <a:latin typeface="+mn-lt"/>
                <a:ea typeface="+mn-ea"/>
                <a:cs typeface="+mn-cs"/>
              </a:rPr>
              <a:t>LUGARES DONDE SE HAN REPORTADO RECIENTEMENTE CASOS RELATIVOS AL VIH</a:t>
            </a:r>
            <a:endParaRPr lang="es-ES_tradnl" sz="1200" b="0" kern="1200" noProof="0" dirty="0">
              <a:solidFill>
                <a:schemeClr val="tx1"/>
              </a:solidFill>
              <a:effectLst/>
              <a:latin typeface="+mn-lt"/>
              <a:ea typeface="+mn-ea"/>
              <a:cs typeface="+mn-cs"/>
            </a:endParaRPr>
          </a:p>
          <a:p>
            <a:endParaRPr lang="es-ES" sz="1200" b="1" kern="1200" noProof="0" dirty="0">
              <a:solidFill>
                <a:schemeClr val="tx1"/>
              </a:solidFill>
              <a:effectLst/>
              <a:latin typeface="+mn-lt"/>
              <a:ea typeface="+mn-ea"/>
              <a:cs typeface="+mn-cs"/>
            </a:endParaRPr>
          </a:p>
          <a:p>
            <a:r>
              <a:rPr lang="es-ES" sz="1200" b="1" kern="1200" noProof="0" dirty="0">
                <a:solidFill>
                  <a:schemeClr val="tx1"/>
                </a:solidFill>
                <a:effectLst/>
                <a:latin typeface="+mn-lt"/>
                <a:ea typeface="+mn-ea"/>
                <a:cs typeface="+mn-cs"/>
              </a:rPr>
              <a:t>Proporción per cápita:  Por encima de 0.1%    Entre 0.05%-0.09%     Entre 0.01%-0.04%    Entre 0.001%-0.009%   Por debajo de 0.0001%</a:t>
            </a:r>
          </a:p>
          <a:p>
            <a:endParaRPr lang="es-ES" sz="1200" b="1" kern="1200" noProof="0" dirty="0">
              <a:solidFill>
                <a:schemeClr val="tx1"/>
              </a:solidFill>
              <a:effectLst/>
              <a:latin typeface="+mn-lt"/>
              <a:ea typeface="+mn-ea"/>
              <a:cs typeface="+mn-cs"/>
            </a:endParaRPr>
          </a:p>
          <a:p>
            <a:r>
              <a:rPr lang="es-ES" sz="1200" b="1" kern="1200" noProof="0" dirty="0">
                <a:solidFill>
                  <a:schemeClr val="tx1"/>
                </a:solidFill>
                <a:effectLst/>
                <a:latin typeface="+mn-lt"/>
                <a:ea typeface="+mn-ea"/>
                <a:cs typeface="+mn-cs"/>
              </a:rPr>
              <a:t>Un caso reportado</a:t>
            </a:r>
            <a:endParaRPr lang="es-ES_tradnl" sz="1200" b="1" kern="1200" noProof="0" dirty="0">
              <a:solidFill>
                <a:schemeClr val="tx1"/>
              </a:solidFill>
              <a:effectLst/>
              <a:latin typeface="+mn-lt"/>
              <a:ea typeface="+mn-ea"/>
              <a:cs typeface="+mn-cs"/>
            </a:endParaRPr>
          </a:p>
          <a:p>
            <a:endParaRPr lang="es-ES_tradnl" sz="1200" b="1" kern="1200" noProof="0" dirty="0">
              <a:solidFill>
                <a:schemeClr val="tx1"/>
              </a:solidFill>
              <a:effectLst/>
              <a:latin typeface="+mn-lt"/>
              <a:ea typeface="+mn-ea"/>
              <a:cs typeface="+mn-cs"/>
            </a:endParaRPr>
          </a:p>
          <a:p>
            <a:endParaRPr lang="es-ES_tradnl" sz="1200" b="0" kern="1200" noProof="0" dirty="0">
              <a:solidFill>
                <a:schemeClr val="tx1"/>
              </a:solidFill>
              <a:effectLst/>
              <a:latin typeface="+mn-lt"/>
              <a:ea typeface="+mn-ea"/>
              <a:cs typeface="+mn-cs"/>
            </a:endParaRPr>
          </a:p>
          <a:p>
            <a:r>
              <a:rPr lang="es-ES_tradnl" sz="1200" b="0" kern="1200" noProof="0" dirty="0">
                <a:solidFill>
                  <a:schemeClr val="tx1"/>
                </a:solidFill>
                <a:effectLst/>
                <a:latin typeface="+mn-lt"/>
                <a:ea typeface="+mn-ea"/>
                <a:cs typeface="+mn-cs"/>
              </a:rPr>
              <a:t>Por lo menos 228 casos reportados en los dos últimos años en 39 países (comparado con 28 países en nuestro último informe)</a:t>
            </a:r>
          </a:p>
          <a:p>
            <a:r>
              <a:rPr lang="es-ES_tradnl" sz="1200" b="0" kern="1200" noProof="0" dirty="0">
                <a:solidFill>
                  <a:schemeClr val="tx1"/>
                </a:solidFill>
                <a:effectLst/>
                <a:latin typeface="+mn-lt"/>
                <a:ea typeface="+mn-ea"/>
                <a:cs typeface="+mn-cs"/>
              </a:rPr>
              <a:t>Por lo menos 108 en Estados Unidos (104 en un periodo de 30 meses desde nuestro último informe)</a:t>
            </a:r>
          </a:p>
          <a:p>
            <a:r>
              <a:rPr lang="es-ES_tradnl" sz="1200" b="0" kern="1200" noProof="0" dirty="0">
                <a:solidFill>
                  <a:schemeClr val="tx1"/>
                </a:solidFill>
                <a:effectLst/>
                <a:latin typeface="+mn-lt"/>
                <a:ea typeface="+mn-ea"/>
                <a:cs typeface="+mn-cs"/>
              </a:rPr>
              <a:t>23 en Rusia (la cifra podría ser mayor)</a:t>
            </a:r>
          </a:p>
          <a:p>
            <a:r>
              <a:rPr lang="es-ES_tradnl" sz="1200" b="0" kern="1200" noProof="0" dirty="0">
                <a:solidFill>
                  <a:schemeClr val="tx1"/>
                </a:solidFill>
                <a:effectLst/>
                <a:latin typeface="+mn-lt"/>
                <a:ea typeface="+mn-ea"/>
                <a:cs typeface="+mn-cs"/>
              </a:rPr>
              <a:t>Por lo menos 18 en Canadá (17 en nuestro último informe)</a:t>
            </a:r>
          </a:p>
          <a:p>
            <a:r>
              <a:rPr lang="es-ES_tradnl" sz="1200" b="0" kern="1200" noProof="0" dirty="0">
                <a:solidFill>
                  <a:schemeClr val="tx1"/>
                </a:solidFill>
                <a:effectLst/>
                <a:latin typeface="+mn-lt"/>
                <a:ea typeface="+mn-ea"/>
                <a:cs typeface="+mn-cs"/>
              </a:rPr>
              <a:t>11 en Zimbabue ((incremento significativo)</a:t>
            </a:r>
          </a:p>
          <a:p>
            <a:r>
              <a:rPr lang="es-ES_tradnl" sz="1200" b="0" kern="1200" noProof="0" dirty="0">
                <a:solidFill>
                  <a:schemeClr val="tx1"/>
                </a:solidFill>
                <a:effectLst/>
                <a:latin typeface="+mn-lt"/>
                <a:ea typeface="+mn-ea"/>
                <a:cs typeface="+mn-cs"/>
              </a:rPr>
              <a:t>9 en Bielorrusia (podría ser mayor)</a:t>
            </a:r>
          </a:p>
          <a:p>
            <a:endParaRPr lang="es-ES_tradnl" sz="1200" b="0" kern="1200" noProof="0" dirty="0">
              <a:solidFill>
                <a:schemeClr val="tx1"/>
              </a:solidFill>
              <a:effectLst/>
              <a:latin typeface="+mn-lt"/>
              <a:ea typeface="+mn-ea"/>
              <a:cs typeface="+mn-cs"/>
            </a:endParaRPr>
          </a:p>
          <a:p>
            <a:r>
              <a:rPr lang="es-ES_tradnl" sz="1200" b="0" kern="1200" noProof="0" dirty="0">
                <a:solidFill>
                  <a:schemeClr val="tx1"/>
                </a:solidFill>
                <a:effectLst/>
                <a:latin typeface="+mn-lt"/>
                <a:ea typeface="+mn-ea"/>
                <a:cs typeface="+mn-cs"/>
              </a:rPr>
              <a:t>Aunque nada más en Florida (15), Ohio (15), Tennessee (13) y Míchigan (9)</a:t>
            </a:r>
            <a:endParaRPr lang="es-ES_tradnl" sz="1200" b="1" kern="1200" noProof="0" dirty="0">
              <a:solidFill>
                <a:schemeClr val="tx1"/>
              </a:solidFill>
              <a:effectLst/>
              <a:latin typeface="+mn-lt"/>
              <a:ea typeface="+mn-ea"/>
              <a:cs typeface="+mn-cs"/>
            </a:endParaRPr>
          </a:p>
          <a:p>
            <a:endParaRPr lang="es-ES_tradnl" sz="1200" kern="1200" noProof="0" dirty="0">
              <a:solidFill>
                <a:schemeClr val="tx1"/>
              </a:solidFill>
              <a:effectLst/>
              <a:latin typeface="+mn-lt"/>
              <a:ea typeface="+mn-ea"/>
              <a:cs typeface="+mn-cs"/>
            </a:endParaRPr>
          </a:p>
          <a:p>
            <a:r>
              <a:rPr lang="es-ES_tradnl" sz="1200" b="1" kern="1200" noProof="0" dirty="0">
                <a:solidFill>
                  <a:schemeClr val="tx1"/>
                </a:solidFill>
                <a:effectLst/>
                <a:latin typeface="+mn-lt"/>
                <a:ea typeface="+mn-ea"/>
                <a:cs typeface="+mn-cs"/>
              </a:rPr>
              <a:t>Los primeros 10 (por número)</a:t>
            </a:r>
            <a:endParaRPr lang="es-ES_tradnl" noProof="0" dirty="0"/>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1. Rusia                   23</a:t>
            </a:r>
            <a:endParaRPr lang="es-ES_tradnl" noProof="0" dirty="0"/>
          </a:p>
          <a:p>
            <a:r>
              <a:rPr lang="es-ES_tradnl" sz="1200" kern="1200" noProof="0" dirty="0">
                <a:solidFill>
                  <a:schemeClr val="tx1"/>
                </a:solidFill>
                <a:effectLst/>
                <a:latin typeface="+mn-lt"/>
                <a:ea typeface="+mn-ea"/>
                <a:cs typeface="+mn-cs"/>
              </a:rPr>
              <a:t>2. Canadá                18</a:t>
            </a:r>
            <a:endParaRPr lang="es-ES_tradnl" noProof="0" dirty="0"/>
          </a:p>
          <a:p>
            <a:r>
              <a:rPr lang="es-ES_tradnl" sz="1200" kern="1200" noProof="0" dirty="0">
                <a:solidFill>
                  <a:schemeClr val="tx1"/>
                </a:solidFill>
                <a:effectLst/>
                <a:latin typeface="+mn-lt"/>
                <a:ea typeface="+mn-ea"/>
                <a:cs typeface="+mn-cs"/>
              </a:rPr>
              <a:t>3. Florida                  15</a:t>
            </a:r>
            <a:endParaRPr lang="es-ES_tradnl" noProof="0" dirty="0"/>
          </a:p>
          <a:p>
            <a:r>
              <a:rPr lang="es-ES_tradnl" sz="1200" kern="1200" noProof="0" dirty="0">
                <a:solidFill>
                  <a:schemeClr val="tx1"/>
                </a:solidFill>
                <a:effectLst/>
                <a:latin typeface="+mn-lt"/>
                <a:ea typeface="+mn-ea"/>
                <a:cs typeface="+mn-cs"/>
              </a:rPr>
              <a:t>4. Ohio                      15</a:t>
            </a:r>
            <a:endParaRPr lang="es-ES_tradnl" noProof="0" dirty="0"/>
          </a:p>
          <a:p>
            <a:r>
              <a:rPr lang="es-ES_tradnl" sz="1200" kern="1200" noProof="0" dirty="0">
                <a:solidFill>
                  <a:schemeClr val="tx1"/>
                </a:solidFill>
                <a:effectLst/>
                <a:latin typeface="+mn-lt"/>
                <a:ea typeface="+mn-ea"/>
                <a:cs typeface="+mn-cs"/>
              </a:rPr>
              <a:t>5. Tennessee             13</a:t>
            </a:r>
            <a:endParaRPr lang="es-ES_tradnl" noProof="0" dirty="0"/>
          </a:p>
          <a:p>
            <a:r>
              <a:rPr lang="es-ES_tradnl" sz="1200" kern="1200" noProof="0" dirty="0">
                <a:solidFill>
                  <a:schemeClr val="tx1"/>
                </a:solidFill>
                <a:effectLst/>
                <a:latin typeface="+mn-lt"/>
                <a:ea typeface="+mn-ea"/>
                <a:cs typeface="+mn-cs"/>
              </a:rPr>
              <a:t>6. Zimbabue             11</a:t>
            </a:r>
            <a:endParaRPr lang="es-ES_tradnl" noProof="0" dirty="0"/>
          </a:p>
          <a:p>
            <a:r>
              <a:rPr lang="es-ES_tradnl" sz="1200" kern="1200" noProof="0" dirty="0">
                <a:solidFill>
                  <a:schemeClr val="tx1"/>
                </a:solidFill>
                <a:effectLst/>
                <a:latin typeface="+mn-lt"/>
                <a:ea typeface="+mn-ea"/>
                <a:cs typeface="+mn-cs"/>
              </a:rPr>
              <a:t>7. Bielorrusia                 9</a:t>
            </a:r>
            <a:endParaRPr lang="es-ES_tradnl" noProof="0" dirty="0"/>
          </a:p>
          <a:p>
            <a:r>
              <a:rPr lang="es-ES_tradnl" sz="1200" kern="1200" noProof="0" dirty="0">
                <a:solidFill>
                  <a:schemeClr val="tx1"/>
                </a:solidFill>
                <a:effectLst/>
                <a:latin typeface="+mn-lt"/>
                <a:ea typeface="+mn-ea"/>
                <a:cs typeface="+mn-cs"/>
              </a:rPr>
              <a:t>8. Míchigan                  9</a:t>
            </a:r>
            <a:endParaRPr lang="es-ES_tradnl" noProof="0" dirty="0"/>
          </a:p>
          <a:p>
            <a:r>
              <a:rPr lang="es-ES_tradnl" sz="1200" kern="1200" noProof="0" dirty="0">
                <a:solidFill>
                  <a:schemeClr val="tx1"/>
                </a:solidFill>
                <a:effectLst/>
                <a:latin typeface="+mn-lt"/>
                <a:ea typeface="+mn-ea"/>
                <a:cs typeface="+mn-cs"/>
              </a:rPr>
              <a:t>9. Reino Unido             8</a:t>
            </a:r>
            <a:endParaRPr lang="es-ES_tradnl" noProof="0" dirty="0"/>
          </a:p>
          <a:p>
            <a:r>
              <a:rPr lang="es-ES_tradnl" sz="1200" kern="1200" noProof="0" dirty="0">
                <a:solidFill>
                  <a:schemeClr val="tx1"/>
                </a:solidFill>
                <a:effectLst/>
                <a:latin typeface="+mn-lt"/>
                <a:ea typeface="+mn-ea"/>
                <a:cs typeface="+mn-cs"/>
              </a:rPr>
              <a:t>10. República Checa     7</a:t>
            </a:r>
            <a:endParaRPr lang="es-ES_tradnl" noProof="0" dirty="0"/>
          </a:p>
          <a:p>
            <a:endParaRPr lang="es-ES_tradnl" noProof="0" dirty="0"/>
          </a:p>
          <a:p>
            <a:r>
              <a:rPr lang="es-ES_tradnl" sz="1200" b="1" kern="1200" noProof="0" dirty="0">
                <a:solidFill>
                  <a:schemeClr val="tx1"/>
                </a:solidFill>
                <a:effectLst/>
                <a:latin typeface="+mn-lt"/>
                <a:ea typeface="+mn-ea"/>
                <a:cs typeface="+mn-cs"/>
              </a:rPr>
              <a:t>Los primeros 10 (per cápita)</a:t>
            </a:r>
            <a:endParaRPr lang="es-ES_tradnl" noProof="0" dirty="0"/>
          </a:p>
          <a:p>
            <a:r>
              <a:rPr lang="es-ES_tradnl" sz="1200" kern="1200" noProof="0" dirty="0">
                <a:solidFill>
                  <a:schemeClr val="tx1"/>
                </a:solidFill>
                <a:effectLst/>
                <a:latin typeface="+mn-lt"/>
                <a:ea typeface="+mn-ea"/>
                <a:cs typeface="+mn-cs"/>
              </a:rPr>
              <a:t>1. República Checa     7    0.35</a:t>
            </a:r>
            <a:endParaRPr lang="es-ES_tradnl" noProof="0" dirty="0"/>
          </a:p>
          <a:p>
            <a:r>
              <a:rPr lang="es-ES_tradnl" sz="1200" kern="1200" noProof="0" dirty="0">
                <a:solidFill>
                  <a:schemeClr val="tx1"/>
                </a:solidFill>
                <a:effectLst/>
                <a:latin typeface="+mn-lt"/>
                <a:ea typeface="+mn-ea"/>
                <a:cs typeface="+mn-cs"/>
              </a:rPr>
              <a:t>2. Iowa                        3    0.1</a:t>
            </a:r>
            <a:endParaRPr lang="es-ES_tradnl" noProof="0" dirty="0"/>
          </a:p>
          <a:p>
            <a:r>
              <a:rPr lang="es-ES_tradnl" sz="1200" kern="1200" noProof="0" dirty="0">
                <a:solidFill>
                  <a:schemeClr val="tx1"/>
                </a:solidFill>
                <a:effectLst/>
                <a:latin typeface="+mn-lt"/>
                <a:ea typeface="+mn-ea"/>
                <a:cs typeface="+mn-cs"/>
              </a:rPr>
              <a:t>3. Tennessee             13    0.08</a:t>
            </a:r>
            <a:endParaRPr lang="es-ES_tradnl" noProof="0" dirty="0"/>
          </a:p>
          <a:p>
            <a:r>
              <a:rPr lang="es-ES_tradnl" sz="1200" kern="1200" noProof="0" dirty="0">
                <a:solidFill>
                  <a:schemeClr val="tx1"/>
                </a:solidFill>
                <a:effectLst/>
                <a:latin typeface="+mn-lt"/>
                <a:ea typeface="+mn-ea"/>
                <a:cs typeface="+mn-cs"/>
              </a:rPr>
              <a:t>4. Nueva Zelandia     3    0.08</a:t>
            </a:r>
            <a:endParaRPr lang="es-ES_tradnl" noProof="0" dirty="0"/>
          </a:p>
          <a:p>
            <a:r>
              <a:rPr lang="es-ES_tradnl" sz="1200" kern="1200" noProof="0" dirty="0">
                <a:solidFill>
                  <a:schemeClr val="tx1"/>
                </a:solidFill>
                <a:effectLst/>
                <a:latin typeface="+mn-lt"/>
                <a:ea typeface="+mn-ea"/>
                <a:cs typeface="+mn-cs"/>
              </a:rPr>
              <a:t>5. Ohio                       15    0.07</a:t>
            </a:r>
            <a:endParaRPr lang="es-ES_tradnl" noProof="0" dirty="0"/>
          </a:p>
          <a:p>
            <a:r>
              <a:rPr lang="es-ES_tradnl" sz="1200" kern="1200" noProof="0" dirty="0">
                <a:solidFill>
                  <a:schemeClr val="tx1"/>
                </a:solidFill>
                <a:effectLst/>
                <a:latin typeface="+mn-lt"/>
                <a:ea typeface="+mn-ea"/>
                <a:cs typeface="+mn-cs"/>
              </a:rPr>
              <a:t>6. Bielorrusia                 9    0.06</a:t>
            </a:r>
            <a:endParaRPr lang="es-ES_tradnl" noProof="0" dirty="0"/>
          </a:p>
          <a:p>
            <a:r>
              <a:rPr lang="es-ES_tradnl" sz="1200" kern="1200" noProof="0" dirty="0">
                <a:solidFill>
                  <a:schemeClr val="tx1"/>
                </a:solidFill>
                <a:effectLst/>
                <a:latin typeface="+mn-lt"/>
                <a:ea typeface="+mn-ea"/>
                <a:cs typeface="+mn-cs"/>
              </a:rPr>
              <a:t>7. Míchigan                  9    0.06</a:t>
            </a:r>
            <a:endParaRPr lang="es-ES_tradnl" noProof="0" dirty="0"/>
          </a:p>
          <a:p>
            <a:r>
              <a:rPr lang="es-ES_tradnl" sz="1200" kern="1200" noProof="0" dirty="0">
                <a:solidFill>
                  <a:schemeClr val="tx1"/>
                </a:solidFill>
                <a:effectLst/>
                <a:latin typeface="+mn-lt"/>
                <a:ea typeface="+mn-ea"/>
                <a:cs typeface="+mn-cs"/>
              </a:rPr>
              <a:t>8. Indiana                     6    0.06</a:t>
            </a:r>
            <a:endParaRPr lang="es-ES_tradnl" noProof="0" dirty="0"/>
          </a:p>
          <a:p>
            <a:r>
              <a:rPr lang="es-ES_tradnl" sz="1200" kern="1200" noProof="0" dirty="0">
                <a:solidFill>
                  <a:schemeClr val="tx1"/>
                </a:solidFill>
                <a:effectLst/>
                <a:latin typeface="+mn-lt"/>
                <a:ea typeface="+mn-ea"/>
                <a:cs typeface="+mn-cs"/>
              </a:rPr>
              <a:t>9. Kentucky                  4    0.06</a:t>
            </a:r>
            <a:endParaRPr lang="es-ES_tradnl" noProof="0" dirty="0"/>
          </a:p>
          <a:p>
            <a:r>
              <a:rPr lang="es-ES_tradnl" sz="1200" kern="1200" noProof="0" dirty="0">
                <a:solidFill>
                  <a:schemeClr val="tx1"/>
                </a:solidFill>
                <a:effectLst/>
                <a:latin typeface="+mn-lt"/>
                <a:ea typeface="+mn-ea"/>
                <a:cs typeface="+mn-cs"/>
              </a:rPr>
              <a:t>10. Finlandia                2    0.05</a:t>
            </a:r>
            <a:endParaRPr lang="es-ES_tradnl" noProof="0" dirty="0"/>
          </a:p>
          <a:p>
            <a:r>
              <a:rPr lang="es-ES_tradnl" sz="1200" kern="1200" noProof="0" dirty="0">
                <a:solidFill>
                  <a:schemeClr val="tx1"/>
                </a:solidFill>
                <a:effectLst/>
                <a:latin typeface="+mn-lt"/>
                <a:ea typeface="+mn-ea"/>
                <a:cs typeface="+mn-cs"/>
              </a:rPr>
              <a:t>10. Escocia                   2    0.05</a:t>
            </a:r>
            <a:endParaRPr lang="es-ES_tradnl" noProof="0" dirty="0"/>
          </a:p>
          <a:p>
            <a:pPr>
              <a:spcBef>
                <a:spcPct val="0"/>
              </a:spcBef>
            </a:pPr>
            <a:endParaRPr lang="en-US" alt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439AEFF-2C8C-7B41-A578-6DCF30AE4CEC}" type="slidenum">
              <a:rPr lang="en-US" altLang="en-US"/>
              <a:pPr fontAlgn="base">
                <a:spcBef>
                  <a:spcPct val="0"/>
                </a:spcBef>
                <a:spcAft>
                  <a:spcPct val="0"/>
                </a:spcAft>
              </a:pPr>
              <a:t>20</a:t>
            </a:fld>
            <a:endParaRPr lang="en-US" altLang="en-US" dirty="0"/>
          </a:p>
        </p:txBody>
      </p:sp>
    </p:spTree>
    <p:extLst>
      <p:ext uri="{BB962C8B-B14F-4D97-AF65-F5344CB8AC3E}">
        <p14:creationId xmlns:p14="http://schemas.microsoft.com/office/powerpoint/2010/main" val="2037887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1" kern="1200" noProof="0" dirty="0">
                <a:solidFill>
                  <a:schemeClr val="tx1"/>
                </a:solidFill>
                <a:effectLst/>
                <a:latin typeface="+mn-lt"/>
                <a:ea typeface="+mn-ea"/>
                <a:cs typeface="+mn-cs"/>
              </a:rPr>
              <a:t>LEYES; LEGISLADORES; POLICÍA; ABOGADOS; JUECES; EXPERTOS QUE PRESENTAN TESTIMONIO; TRABAJADORES DE LA SALUD; COMUNIDADES AFECTADAS; POTENCIALES QUEJOSOS; MEDIOS.</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Los objetivos de defensoría para evitar la criminalización del VIH. Aun cuando los legisladores y los responsables de tomar decisiones son objetivos obvios, las/los trabajadores de la salud y científicos(as) (especialmente quienes se presentan para dar testimonio experto), lo mismo que las comunidades afectadas, los medios e incluso los potenciales quejosos(as), también pueden significar una diferencia. Definir como objetivos de defensoría a estas áreas diversas bien podría operar mejor mediante una acción combinada.</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8666C1ED-FD6C-104A-843A-AE7C31B45BA5}" type="slidenum">
              <a:rPr lang="en-US" smtClean="0"/>
              <a:t>21</a:t>
            </a:fld>
            <a:endParaRPr lang="en-US" dirty="0"/>
          </a:p>
        </p:txBody>
      </p:sp>
    </p:spTree>
    <p:extLst>
      <p:ext uri="{BB962C8B-B14F-4D97-AF65-F5344CB8AC3E}">
        <p14:creationId xmlns:p14="http://schemas.microsoft.com/office/powerpoint/2010/main" val="2071445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KENIA – Sigue vigente la sección 26 de la ley de 2006 sobre delitos sexuales (</a:t>
            </a:r>
            <a:r>
              <a:rPr lang="es-ES_tradnl" i="1" noProof="0" dirty="0"/>
              <a:t>Sexual Offences Act</a:t>
            </a:r>
            <a:r>
              <a:rPr lang="es-ES_tradnl" noProof="0" dirty="0"/>
              <a:t>, 2006).</a:t>
            </a:r>
          </a:p>
          <a:p>
            <a:r>
              <a:rPr lang="es-ES_tradnl" noProof="0" dirty="0"/>
              <a:t>Procesos similares en Zimbabue que impugnaron la Sección 79, encabezados por ZLHR, fueron desechados por la Corte Constitucional en 2016.</a:t>
            </a:r>
          </a:p>
          <a:p>
            <a:endParaRPr lang="es-ES_tradnl" noProof="0" dirty="0"/>
          </a:p>
          <a:p>
            <a:r>
              <a:rPr lang="es-ES_tradnl" noProof="0" dirty="0"/>
              <a:t>Barbara Lee, congresista por California (demócrata) e Iliana Ros-Lehtinen por Florida (republicana) siguen separándose en relación con la ley de derogación (REPEAL Act).</a:t>
            </a:r>
          </a:p>
          <a:p>
            <a:endParaRPr lang="es-ES_tradnl" noProof="0" dirty="0"/>
          </a:p>
          <a:p>
            <a:r>
              <a:rPr lang="es-ES_tradnl" sz="1200" noProof="0" dirty="0"/>
              <a:t>Olga Golodets, Sub Primer Ministra rusa de Asuntos Sociales, hizo un anuncio en febrero de 2017.</a:t>
            </a:r>
          </a:p>
          <a:p>
            <a:r>
              <a:rPr lang="en-US" dirty="0"/>
              <a:t>.</a:t>
            </a:r>
          </a:p>
          <a:p>
            <a:endParaRPr lang="en-GB" dirty="0"/>
          </a:p>
          <a:p>
            <a:r>
              <a:rPr lang="en-GB" sz="1200" dirty="0"/>
              <a:t> </a:t>
            </a:r>
            <a:endParaRPr lang="en-US" dirty="0"/>
          </a:p>
          <a:p>
            <a:endParaRPr lang="en-US" dirty="0"/>
          </a:p>
        </p:txBody>
      </p:sp>
      <p:sp>
        <p:nvSpPr>
          <p:cNvPr id="4" name="Slide Number Placeholder 3"/>
          <p:cNvSpPr>
            <a:spLocks noGrp="1"/>
          </p:cNvSpPr>
          <p:nvPr>
            <p:ph type="sldNum" sz="quarter" idx="10"/>
          </p:nvPr>
        </p:nvSpPr>
        <p:spPr/>
        <p:txBody>
          <a:bodyPr/>
          <a:lstStyle/>
          <a:p>
            <a:fld id="{8666C1ED-FD6C-104A-843A-AE7C31B45BA5}" type="slidenum">
              <a:rPr lang="en-US" smtClean="0"/>
              <a:t>22</a:t>
            </a:fld>
            <a:endParaRPr lang="en-US" dirty="0"/>
          </a:p>
        </p:txBody>
      </p:sp>
    </p:spTree>
    <p:extLst>
      <p:ext uri="{BB962C8B-B14F-4D97-AF65-F5344CB8AC3E}">
        <p14:creationId xmlns:p14="http://schemas.microsoft.com/office/powerpoint/2010/main" val="595664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66C1ED-FD6C-104A-843A-AE7C31B45BA5}" type="slidenum">
              <a:rPr lang="en-US" smtClean="0"/>
              <a:t>23</a:t>
            </a:fld>
            <a:endParaRPr lang="en-US" dirty="0"/>
          </a:p>
        </p:txBody>
      </p:sp>
    </p:spTree>
    <p:extLst>
      <p:ext uri="{BB962C8B-B14F-4D97-AF65-F5344CB8AC3E}">
        <p14:creationId xmlns:p14="http://schemas.microsoft.com/office/powerpoint/2010/main" val="261971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“Cómo la criminalización del VIH socava la respuesta al VIH”     “Qué dicen los expertos”     “Organizando la defensoría”</a:t>
            </a:r>
          </a:p>
          <a:p>
            <a:r>
              <a:rPr lang="es-ES" b="1" dirty="0"/>
              <a:t>                                    53 Recursos                                                            29 Recursos                            28 Recursos</a:t>
            </a:r>
          </a:p>
          <a:p>
            <a:endParaRPr lang="es-ES" b="1" dirty="0"/>
          </a:p>
          <a:p>
            <a:r>
              <a:rPr lang="es-ES" b="1" dirty="0"/>
              <a:t>“Comprendiendo la ley”     “Iniciando la reforma política y legislativa”     “En apoyo de juicios justos y robustos”</a:t>
            </a:r>
          </a:p>
          <a:p>
            <a:r>
              <a:rPr lang="es-ES" b="1" dirty="0"/>
              <a:t>            50 Recursos                                         28 Recursos                                                   15 Recursos</a:t>
            </a:r>
          </a:p>
          <a:p>
            <a:endParaRPr lang="es-ES" b="1" dirty="0"/>
          </a:p>
          <a:p>
            <a:r>
              <a:rPr lang="es-ES" b="1" dirty="0"/>
              <a:t>“Recurriendo a la ciencia para probar tu argumento”     “Trabajando con la policía”     “Educando a los fiscales”</a:t>
            </a:r>
          </a:p>
          <a:p>
            <a:r>
              <a:rPr lang="es-ES" b="1" dirty="0"/>
              <a:t>                                 36 Recursos                                                           6 Recursos                           13 Recursos</a:t>
            </a:r>
            <a:endParaRPr lang="es-ES_tradnl" b="1" dirty="0"/>
          </a:p>
        </p:txBody>
      </p:sp>
      <p:sp>
        <p:nvSpPr>
          <p:cNvPr id="4" name="Slide Number Placeholder 3"/>
          <p:cNvSpPr>
            <a:spLocks noGrp="1"/>
          </p:cNvSpPr>
          <p:nvPr>
            <p:ph type="sldNum" sz="quarter" idx="10"/>
          </p:nvPr>
        </p:nvSpPr>
        <p:spPr/>
        <p:txBody>
          <a:bodyPr/>
          <a:lstStyle/>
          <a:p>
            <a:fld id="{6646CF31-C004-F842-B676-3E0DF57FA370}" type="slidenum">
              <a:rPr lang="en-US" smtClean="0"/>
              <a:t>24</a:t>
            </a:fld>
            <a:endParaRPr lang="en-US" dirty="0"/>
          </a:p>
        </p:txBody>
      </p:sp>
    </p:spTree>
    <p:extLst>
      <p:ext uri="{BB962C8B-B14F-4D97-AF65-F5344CB8AC3E}">
        <p14:creationId xmlns:p14="http://schemas.microsoft.com/office/powerpoint/2010/main" val="3520423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a:bodyPr>
          <a:lstStyle/>
          <a:p>
            <a:r>
              <a:rPr lang="en-CA" sz="1200" b="0" kern="1200" baseline="0" dirty="0">
                <a:solidFill>
                  <a:schemeClr val="tx1"/>
                </a:solidFill>
                <a:effectLst/>
                <a:latin typeface="+mn-lt"/>
                <a:ea typeface="+mn-ea"/>
                <a:cs typeface="+mn-cs"/>
              </a:rPr>
              <a:t>. </a:t>
            </a:r>
            <a:endParaRPr lang="en-GB" sz="1200" b="0" kern="1200" baseline="0" dirty="0">
              <a:solidFill>
                <a:schemeClr val="tx1"/>
              </a:solidFill>
              <a:effectLst/>
              <a:latin typeface="+mn-lt"/>
              <a:ea typeface="+mn-ea"/>
              <a:cs typeface="+mn-cs"/>
            </a:endParaRPr>
          </a:p>
          <a:p>
            <a:r>
              <a:rPr lang="en-GB" sz="1200" b="1" i="1" kern="1200" baseline="0" dirty="0">
                <a:solidFill>
                  <a:schemeClr val="tx1"/>
                </a:solidFill>
                <a:effectLst/>
                <a:latin typeface="+mn-lt"/>
                <a:ea typeface="+mn-ea"/>
                <a:cs typeface="+mn-cs"/>
              </a:rPr>
              <a:t>                                                                                                  </a:t>
            </a:r>
            <a:r>
              <a:rPr lang="es-ES_tradnl" sz="1200" b="1" i="1" kern="1200" baseline="0" noProof="0" dirty="0">
                <a:solidFill>
                  <a:schemeClr val="tx1"/>
                </a:solidFill>
                <a:effectLst/>
                <a:latin typeface="+mn-lt"/>
                <a:ea typeface="+mn-ea"/>
                <a:cs typeface="+mn-cs"/>
              </a:rPr>
              <a:t>Juntos podemos hacer realidad una</a:t>
            </a:r>
          </a:p>
          <a:p>
            <a:r>
              <a:rPr lang="es-ES_tradnl" sz="1200" b="1" i="0" kern="1200" baseline="0" noProof="0" dirty="0">
                <a:solidFill>
                  <a:schemeClr val="tx1"/>
                </a:solidFill>
                <a:effectLst/>
                <a:latin typeface="+mn-lt"/>
                <a:ea typeface="+mn-ea"/>
                <a:cs typeface="+mn-cs"/>
              </a:rPr>
              <a:t>                                                                                                    JUSTICIA MUNDIAL PARA EL VIH</a:t>
            </a:r>
          </a:p>
        </p:txBody>
      </p:sp>
      <p:sp>
        <p:nvSpPr>
          <p:cNvPr id="4" name="Slide Number Placeholder 3"/>
          <p:cNvSpPr>
            <a:spLocks noGrp="1"/>
          </p:cNvSpPr>
          <p:nvPr>
            <p:ph type="sldNum" sz="quarter" idx="10"/>
          </p:nvPr>
        </p:nvSpPr>
        <p:spPr/>
        <p:txBody>
          <a:bodyPr/>
          <a:lstStyle/>
          <a:p>
            <a:fld id="{8666C1ED-FD6C-104A-843A-AE7C31B45BA5}" type="slidenum">
              <a:rPr lang="en-US" smtClean="0"/>
              <a:t>25</a:t>
            </a:fld>
            <a:endParaRPr lang="en-US" dirty="0"/>
          </a:p>
        </p:txBody>
      </p:sp>
    </p:spTree>
    <p:extLst>
      <p:ext uri="{BB962C8B-B14F-4D97-AF65-F5344CB8AC3E}">
        <p14:creationId xmlns:p14="http://schemas.microsoft.com/office/powerpoint/2010/main" val="25415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noProof="0" dirty="0">
                <a:solidFill>
                  <a:schemeClr val="tx1"/>
                </a:solidFill>
                <a:effectLst/>
                <a:latin typeface="+mn-lt"/>
                <a:ea typeface="+mn-ea"/>
                <a:cs typeface="+mn-cs"/>
              </a:rPr>
              <a:t>La criminalización del VIH hace referencia a la aplicación injusta del derecho penal a las personas que viven con VIH únicamente por su condición de portadora del VIH; sea por la vía de estatutos que criminalizan específicamente el VIH o mediante la aplicación del derecho penal general. </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La criminalización del VIH en un fenómeno mundial creciente que hasta ahora no ha recibido la atención que merece, particularmente si consideramos el impacto que tiene en la respuesta al VIH, lo cual socava las metas </a:t>
            </a:r>
            <a:r>
              <a:rPr lang="es-ES_tradnl" sz="1200" i="1" kern="1200" noProof="0" dirty="0">
                <a:solidFill>
                  <a:schemeClr val="tx1"/>
                </a:solidFill>
                <a:effectLst/>
                <a:latin typeface="+mn-lt"/>
                <a:ea typeface="+mn-ea"/>
                <a:cs typeface="+mn-cs"/>
              </a:rPr>
              <a:t>Fast Track </a:t>
            </a:r>
            <a:r>
              <a:rPr lang="es-ES_tradnl" sz="1200" kern="1200" noProof="0" dirty="0">
                <a:solidFill>
                  <a:schemeClr val="tx1"/>
                </a:solidFill>
                <a:effectLst/>
                <a:latin typeface="+mn-lt"/>
                <a:ea typeface="+mn-ea"/>
                <a:cs typeface="+mn-cs"/>
              </a:rPr>
              <a:t>de ONUSIDA para terminar con la epidemia del SIDA para 2030.</a:t>
            </a:r>
          </a:p>
          <a:p>
            <a:endParaRPr lang="es-ES_tradnl" sz="1200" kern="1200" noProof="0" dirty="0">
              <a:solidFill>
                <a:schemeClr val="tx1"/>
              </a:solidFill>
              <a:effectLst/>
              <a:latin typeface="+mn-lt"/>
              <a:ea typeface="+mn-ea"/>
              <a:cs typeface="+mn-cs"/>
            </a:endParaRPr>
          </a:p>
          <a:p>
            <a:r>
              <a:rPr lang="es-ES_tradnl" sz="1200" kern="1200" noProof="0" dirty="0">
                <a:solidFill>
                  <a:schemeClr val="tx1"/>
                </a:solidFill>
                <a:effectLst/>
                <a:latin typeface="+mn-lt"/>
                <a:ea typeface="+mn-ea"/>
                <a:cs typeface="+mn-cs"/>
              </a:rPr>
              <a:t>Hay un creciente cuerpo de evidencia de que la criminalización del VIH afecta negativamente los derechos humanos de las personas que viven con VIH que, con frecuencia, también son miembros de poblaciones clave. Estas poblaciones se ven afectadas debido a:</a:t>
            </a:r>
          </a:p>
          <a:p>
            <a:endParaRPr lang="es-ES_tradnl" sz="1200" kern="1200" noProof="0" dirty="0">
              <a:solidFill>
                <a:schemeClr val="tx1"/>
              </a:solidFill>
              <a:effectLst/>
              <a:latin typeface="+mn-lt"/>
              <a:ea typeface="+mn-ea"/>
              <a:cs typeface="+mn-cs"/>
            </a:endParaRPr>
          </a:p>
          <a:p>
            <a:pPr marL="171450" lvl="0" indent="-171450">
              <a:buFont typeface="Arial" charset="0"/>
              <a:buChar char="•"/>
            </a:pPr>
            <a:r>
              <a:rPr lang="es-ES_tradnl" sz="1200" kern="1200" noProof="0" dirty="0">
                <a:solidFill>
                  <a:schemeClr val="tx1"/>
                </a:solidFill>
                <a:effectLst/>
                <a:latin typeface="+mn-lt"/>
                <a:ea typeface="+mn-ea"/>
                <a:cs typeface="+mn-cs"/>
              </a:rPr>
              <a:t>Investigaciones/procesos selectivos y/o arbitrarios.</a:t>
            </a:r>
          </a:p>
          <a:p>
            <a:pPr marL="171450" lvl="0" indent="-171450">
              <a:buFont typeface="Arial" charset="0"/>
              <a:buChar char="•"/>
            </a:pPr>
            <a:r>
              <a:rPr lang="es-ES_tradnl" sz="1200" kern="1200" noProof="0" dirty="0">
                <a:solidFill>
                  <a:schemeClr val="tx1"/>
                </a:solidFill>
                <a:effectLst/>
                <a:latin typeface="+mn-lt"/>
                <a:ea typeface="+mn-ea"/>
                <a:cs typeface="+mn-cs"/>
              </a:rPr>
              <a:t>Amenazas de utilizar alegatos para iniciar procesos penales, lo que se convierte en una forma de abuso o represalia contra un/a ex pareja que vive con VIH.</a:t>
            </a:r>
          </a:p>
          <a:p>
            <a:pPr marL="171450" lvl="0" indent="-171450">
              <a:buFont typeface="Arial" charset="0"/>
              <a:buChar char="•"/>
            </a:pPr>
            <a:r>
              <a:rPr lang="es-ES_tradnl" sz="1200" kern="1200" noProof="0" dirty="0">
                <a:solidFill>
                  <a:schemeClr val="tx1"/>
                </a:solidFill>
                <a:effectLst/>
                <a:latin typeface="+mn-lt"/>
                <a:ea typeface="+mn-ea"/>
                <a:cs typeface="+mn-cs"/>
              </a:rPr>
              <a:t>Investigaciones policiales inapropiadas o faltas de sensibilidad.</a:t>
            </a:r>
          </a:p>
          <a:p>
            <a:pPr marL="171450" lvl="0" indent="-171450">
              <a:buFont typeface="Arial" charset="0"/>
              <a:buChar char="•"/>
            </a:pPr>
            <a:r>
              <a:rPr lang="es-ES_tradnl" sz="1200" kern="1200" noProof="0" dirty="0">
                <a:solidFill>
                  <a:schemeClr val="tx1"/>
                </a:solidFill>
                <a:effectLst/>
                <a:latin typeface="+mn-lt"/>
                <a:ea typeface="+mn-ea"/>
                <a:cs typeface="+mn-cs"/>
              </a:rPr>
              <a:t>Acceso limitado a la justicia, debido incluso a representación legal mal informada e incompetente.</a:t>
            </a:r>
          </a:p>
          <a:p>
            <a:pPr marL="171450" lvl="0" indent="-171450">
              <a:buFont typeface="Arial" charset="0"/>
              <a:buChar char="•"/>
            </a:pPr>
            <a:r>
              <a:rPr lang="es-ES_tradnl" sz="1200" kern="1200" noProof="0" dirty="0">
                <a:solidFill>
                  <a:schemeClr val="tx1"/>
                </a:solidFill>
                <a:effectLst/>
                <a:latin typeface="+mn-lt"/>
                <a:ea typeface="+mn-ea"/>
                <a:cs typeface="+mn-cs"/>
              </a:rPr>
              <a:t>Sentencias y penas que con frecuencia son desproporcionadas en relación con cualquier daño potencial u ocasionado.</a:t>
            </a:r>
          </a:p>
          <a:p>
            <a:pPr marL="171450" lvl="0" indent="-171450">
              <a:buFont typeface="Arial" charset="0"/>
              <a:buChar char="•"/>
            </a:pPr>
            <a:r>
              <a:rPr lang="es-ES_tradnl" sz="1200" kern="1200" noProof="0" dirty="0">
                <a:solidFill>
                  <a:schemeClr val="tx1"/>
                </a:solidFill>
                <a:effectLst/>
                <a:latin typeface="+mn-lt"/>
                <a:ea typeface="+mn-ea"/>
                <a:cs typeface="+mn-cs"/>
              </a:rPr>
              <a:t>Información mediática estigmatizadora, que incluye nombre, dirección y fotografía de las personas con VIH, incluso de aquellas que aún no se las encuentra culpables de algún crimen y que están sujetas a meros alegatos.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6C1ED-FD6C-104A-843A-AE7C31B45BA5}" type="slidenum">
              <a:rPr lang="en-US" smtClean="0"/>
              <a:t>3</a:t>
            </a:fld>
            <a:endParaRPr lang="en-US" dirty="0"/>
          </a:p>
        </p:txBody>
      </p:sp>
    </p:spTree>
    <p:extLst>
      <p:ext uri="{BB962C8B-B14F-4D97-AF65-F5344CB8AC3E}">
        <p14:creationId xmlns:p14="http://schemas.microsoft.com/office/powerpoint/2010/main" val="101529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0" dirty="0">
              <a:solidFill>
                <a:srgbClr val="00B050"/>
              </a:solidFill>
            </a:endParaRPr>
          </a:p>
        </p:txBody>
      </p:sp>
      <p:sp>
        <p:nvSpPr>
          <p:cNvPr id="4" name="Slide Number Placeholder 3"/>
          <p:cNvSpPr>
            <a:spLocks noGrp="1"/>
          </p:cNvSpPr>
          <p:nvPr>
            <p:ph type="sldNum" sz="quarter" idx="10"/>
          </p:nvPr>
        </p:nvSpPr>
        <p:spPr/>
        <p:txBody>
          <a:bodyPr/>
          <a:lstStyle/>
          <a:p>
            <a:fld id="{6646CF31-C004-F842-B676-3E0DF57FA370}" type="slidenum">
              <a:rPr lang="en-US" smtClean="0"/>
              <a:t>4</a:t>
            </a:fld>
            <a:endParaRPr lang="en-US" dirty="0"/>
          </a:p>
        </p:txBody>
      </p:sp>
    </p:spTree>
    <p:extLst>
      <p:ext uri="{BB962C8B-B14F-4D97-AF65-F5344CB8AC3E}">
        <p14:creationId xmlns:p14="http://schemas.microsoft.com/office/powerpoint/2010/main" val="102891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baseline="0" dirty="0"/>
          </a:p>
        </p:txBody>
      </p:sp>
      <p:sp>
        <p:nvSpPr>
          <p:cNvPr id="4" name="Slide Number Placeholder 3"/>
          <p:cNvSpPr>
            <a:spLocks noGrp="1"/>
          </p:cNvSpPr>
          <p:nvPr>
            <p:ph type="sldNum" sz="quarter" idx="10"/>
          </p:nvPr>
        </p:nvSpPr>
        <p:spPr/>
        <p:txBody>
          <a:bodyPr/>
          <a:lstStyle/>
          <a:p>
            <a:fld id="{6646CF31-C004-F842-B676-3E0DF57FA370}" type="slidenum">
              <a:rPr lang="en-US" smtClean="0"/>
              <a:t>5</a:t>
            </a:fld>
            <a:endParaRPr lang="en-US" dirty="0"/>
          </a:p>
        </p:txBody>
      </p:sp>
    </p:spTree>
    <p:extLst>
      <p:ext uri="{BB962C8B-B14F-4D97-AF65-F5344CB8AC3E}">
        <p14:creationId xmlns:p14="http://schemas.microsoft.com/office/powerpoint/2010/main" val="1417372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0" noProof="0" dirty="0"/>
              <a:t>La mejor evidencia científica y médica debe guiar cualquier aplicación del derecho penal</a:t>
            </a:r>
          </a:p>
          <a:p>
            <a:endParaRPr lang="fr-CA" dirty="0"/>
          </a:p>
        </p:txBody>
      </p:sp>
      <p:sp>
        <p:nvSpPr>
          <p:cNvPr id="4" name="Slide Number Placeholder 3"/>
          <p:cNvSpPr>
            <a:spLocks noGrp="1"/>
          </p:cNvSpPr>
          <p:nvPr>
            <p:ph type="sldNum" sz="quarter" idx="10"/>
          </p:nvPr>
        </p:nvSpPr>
        <p:spPr/>
        <p:txBody>
          <a:bodyPr/>
          <a:lstStyle/>
          <a:p>
            <a:fld id="{6646CF31-C004-F842-B676-3E0DF57FA370}" type="slidenum">
              <a:rPr lang="en-US" smtClean="0"/>
              <a:t>6</a:t>
            </a:fld>
            <a:endParaRPr lang="en-US" dirty="0"/>
          </a:p>
        </p:txBody>
      </p:sp>
    </p:spTree>
    <p:extLst>
      <p:ext uri="{BB962C8B-B14F-4D97-AF65-F5344CB8AC3E}">
        <p14:creationId xmlns:p14="http://schemas.microsoft.com/office/powerpoint/2010/main" val="506192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a:bodyPr>
          <a:lstStyle/>
          <a:p>
            <a:r>
              <a:rPr lang="es-ES_tradnl" sz="1200" kern="1200" noProof="0" dirty="0">
                <a:solidFill>
                  <a:schemeClr val="tx1"/>
                </a:solidFill>
                <a:effectLst/>
                <a:latin typeface="+mn-lt"/>
                <a:ea typeface="+mn-ea"/>
                <a:cs typeface="+mn-cs"/>
              </a:rPr>
              <a:t>“Al </a:t>
            </a:r>
            <a:r>
              <a:rPr lang="es-ES_tradnl" sz="1200" b="1" kern="1200" noProof="0" dirty="0">
                <a:solidFill>
                  <a:schemeClr val="tx1"/>
                </a:solidFill>
                <a:effectLst/>
                <a:latin typeface="+mn-lt"/>
                <a:ea typeface="+mn-ea"/>
                <a:cs typeface="+mn-cs"/>
              </a:rPr>
              <a:t>reforzar el estigma, </a:t>
            </a:r>
            <a:r>
              <a:rPr lang="es-ES_tradnl" sz="1200" b="0" kern="1200" noProof="0" dirty="0">
                <a:solidFill>
                  <a:schemeClr val="tx1"/>
                </a:solidFill>
                <a:effectLst/>
                <a:latin typeface="+mn-lt"/>
                <a:ea typeface="+mn-ea"/>
                <a:cs typeface="+mn-cs"/>
              </a:rPr>
              <a:t>la criminalización del VIH dificulta que quienes están en riesgo de VIH </a:t>
            </a:r>
            <a:r>
              <a:rPr lang="es-ES_tradnl" sz="1200" b="1" kern="1200" noProof="0" dirty="0">
                <a:solidFill>
                  <a:schemeClr val="tx1"/>
                </a:solidFill>
                <a:effectLst/>
                <a:latin typeface="+mn-lt"/>
                <a:ea typeface="+mn-ea"/>
                <a:cs typeface="+mn-cs"/>
              </a:rPr>
              <a:t>accedan a pruebas y prevención</a:t>
            </a:r>
            <a:r>
              <a:rPr lang="es-ES_tradnl" sz="1200" b="0" kern="1200" noProof="0" dirty="0">
                <a:solidFill>
                  <a:schemeClr val="tx1"/>
                </a:solidFill>
                <a:effectLst/>
                <a:latin typeface="+mn-lt"/>
                <a:ea typeface="+mn-ea"/>
                <a:cs typeface="+mn-cs"/>
              </a:rPr>
              <a:t>. También hace más difícil para quienes viven con el virus </a:t>
            </a:r>
            <a:r>
              <a:rPr lang="es-ES_tradnl" sz="1200" b="1" kern="1200" noProof="0" dirty="0">
                <a:solidFill>
                  <a:schemeClr val="tx1"/>
                </a:solidFill>
                <a:effectLst/>
                <a:latin typeface="+mn-lt"/>
                <a:ea typeface="+mn-ea"/>
                <a:cs typeface="+mn-cs"/>
              </a:rPr>
              <a:t>hablar abiertamente sobre ello</a:t>
            </a:r>
            <a:r>
              <a:rPr lang="es-ES_tradnl" sz="1200" b="0" kern="1200" noProof="0" dirty="0">
                <a:solidFill>
                  <a:schemeClr val="tx1"/>
                </a:solidFill>
                <a:effectLst/>
                <a:latin typeface="+mn-lt"/>
                <a:ea typeface="+mn-ea"/>
                <a:cs typeface="+mn-cs"/>
              </a:rPr>
              <a:t> y a aplicarse una </a:t>
            </a:r>
            <a:r>
              <a:rPr lang="es-ES_tradnl" sz="1200" b="1" kern="1200" noProof="0" dirty="0">
                <a:solidFill>
                  <a:schemeClr val="tx1"/>
                </a:solidFill>
                <a:effectLst/>
                <a:latin typeface="+mn-lt"/>
                <a:ea typeface="+mn-ea"/>
                <a:cs typeface="+mn-cs"/>
              </a:rPr>
              <a:t>prueba, acceder a tratamiento y a recibir apoyo.</a:t>
            </a:r>
            <a:r>
              <a:rPr lang="es-ES_tradnl" sz="1200" b="0" kern="1200" noProof="0" dirty="0">
                <a:solidFill>
                  <a:schemeClr val="tx1"/>
                </a:solidFill>
                <a:effectLst/>
                <a:latin typeface="+mn-lt"/>
                <a:ea typeface="+mn-ea"/>
                <a:cs typeface="+mn-cs"/>
              </a:rPr>
              <a:t>” </a:t>
            </a:r>
          </a:p>
          <a:p>
            <a:endParaRPr lang="es-ES_tradnl" sz="1200" b="0" kern="1200" noProof="0" dirty="0">
              <a:solidFill>
                <a:schemeClr val="tx1"/>
              </a:solidFill>
              <a:effectLst/>
              <a:latin typeface="+mn-lt"/>
              <a:ea typeface="+mn-ea"/>
              <a:cs typeface="+mn-cs"/>
            </a:endParaRPr>
          </a:p>
          <a:p>
            <a:r>
              <a:rPr lang="es-ES_tradnl" sz="1200" b="0" kern="1200" noProof="0" dirty="0">
                <a:solidFill>
                  <a:schemeClr val="tx1"/>
                </a:solidFill>
                <a:effectLst/>
                <a:latin typeface="+mn-lt"/>
                <a:ea typeface="+mn-ea"/>
                <a:cs typeface="+mn-cs"/>
              </a:rPr>
              <a:t>Justice Edwin Cameron</a:t>
            </a:r>
          </a:p>
          <a:p>
            <a:endParaRPr lang="es-ES_tradnl" sz="1200" b="0" kern="1200" noProof="0" dirty="0">
              <a:solidFill>
                <a:schemeClr val="tx1"/>
              </a:solidFill>
              <a:effectLst/>
              <a:latin typeface="+mn-lt"/>
              <a:ea typeface="+mn-ea"/>
              <a:cs typeface="+mn-cs"/>
            </a:endParaRPr>
          </a:p>
          <a:p>
            <a:r>
              <a:rPr lang="es-ES_tradnl" sz="1200" b="0" i="1" kern="1200" noProof="0" dirty="0">
                <a:solidFill>
                  <a:schemeClr val="tx1"/>
                </a:solidFill>
                <a:effectLst/>
                <a:latin typeface="+mn-lt"/>
                <a:ea typeface="+mn-ea"/>
                <a:cs typeface="+mn-cs"/>
              </a:rPr>
              <a:t>Beyond Blame</a:t>
            </a:r>
            <a:r>
              <a:rPr lang="es-ES_tradnl" sz="1200" b="0" kern="1200" noProof="0" dirty="0">
                <a:solidFill>
                  <a:schemeClr val="tx1"/>
                </a:solidFill>
                <a:effectLst/>
                <a:latin typeface="+mn-lt"/>
                <a:ea typeface="+mn-ea"/>
                <a:cs typeface="+mn-cs"/>
              </a:rPr>
              <a:t>, 17 de julio de 2016</a:t>
            </a:r>
            <a:endParaRPr lang="es-ES_tradnl"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666C1ED-FD6C-104A-843A-AE7C31B45BA5}" type="slidenum">
              <a:rPr lang="en-US" smtClean="0"/>
              <a:t>7</a:t>
            </a:fld>
            <a:endParaRPr lang="en-US" dirty="0"/>
          </a:p>
        </p:txBody>
      </p:sp>
    </p:spTree>
    <p:extLst>
      <p:ext uri="{BB962C8B-B14F-4D97-AF65-F5344CB8AC3E}">
        <p14:creationId xmlns:p14="http://schemas.microsoft.com/office/powerpoint/2010/main" val="1337390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8</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pPr>
              <a:lnSpc>
                <a:spcPct val="90000"/>
              </a:lnSpc>
              <a:buFontTx/>
              <a:buChar char="•"/>
            </a:pPr>
            <a:r>
              <a:rPr lang="es-ES_tradnl" altLang="x-none" noProof="0" dirty="0"/>
              <a:t> Investigación sugiere que la mayor parte de la transmisión de VIH sucede cuando dos personas adultas tienen relaciones sexuales por mutuo acuerdo, sin que ninguna sepa que una de ellas vive con VIH.</a:t>
            </a:r>
          </a:p>
          <a:p>
            <a:pPr>
              <a:lnSpc>
                <a:spcPct val="90000"/>
              </a:lnSpc>
              <a:buFontTx/>
              <a:buChar char="•"/>
            </a:pPr>
            <a:r>
              <a:rPr lang="es-ES_tradnl" altLang="x-none" noProof="0" dirty="0"/>
              <a:t> La mayor parte de las personas VIH-positivas que están conscientes de su condición, no quieren transmitir –y de hecho no lo hacen– el VIH.</a:t>
            </a:r>
          </a:p>
        </p:txBody>
      </p:sp>
    </p:spTree>
    <p:extLst>
      <p:ext uri="{BB962C8B-B14F-4D97-AF65-F5344CB8AC3E}">
        <p14:creationId xmlns:p14="http://schemas.microsoft.com/office/powerpoint/2010/main" val="1920028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p:cNvSpPr>
          <p:nvPr>
            <p:ph type="sldImg"/>
          </p:nvPr>
        </p:nvSpPr>
        <p:spPr>
          <a:xfrm>
            <a:off x="177800" y="495300"/>
            <a:ext cx="5892800" cy="3314700"/>
          </a:xfrm>
          <a:ln/>
        </p:spPr>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E8CC03E-2115-6545-9D37-022B7E52173C}" type="slidenum">
              <a:rPr lang="en-US" altLang="x-none" sz="1200"/>
              <a:pPr/>
              <a:t>9</a:t>
            </a:fld>
            <a:endParaRPr lang="en-US" altLang="x-none" sz="1200" dirty="0"/>
          </a:p>
        </p:txBody>
      </p:sp>
      <p:sp>
        <p:nvSpPr>
          <p:cNvPr id="45060" name="Notes Placeholder 4"/>
          <p:cNvSpPr>
            <a:spLocks noGrp="1"/>
          </p:cNvSpPr>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30000"/>
              </a:spcBef>
            </a:pPr>
            <a:endParaRPr lang="en-GB" altLang="x-none" sz="1200" dirty="0"/>
          </a:p>
        </p:txBody>
      </p:sp>
      <p:sp>
        <p:nvSpPr>
          <p:cNvPr id="38917" name="Notes Placeholder 4"/>
          <p:cNvSpPr>
            <a:spLocks noGrp="1"/>
          </p:cNvSpPr>
          <p:nvPr>
            <p:ph type="body" idx="1"/>
          </p:nvPr>
        </p:nvSpPr>
        <p:spPr>
          <a:xfrm>
            <a:off x="914400" y="4191000"/>
            <a:ext cx="5029200" cy="4267200"/>
          </a:xfrm>
          <a:ln/>
        </p:spPr>
        <p:txBody>
          <a:bodyPr>
            <a:normAutofit/>
          </a:bodyPr>
          <a:lstStyle/>
          <a:p>
            <a:pPr marL="0" marR="0" indent="0" algn="l" defTabSz="914400" rtl="0" eaLnBrk="1" fontAlgn="auto" latinLnBrk="0" hangingPunct="1">
              <a:lnSpc>
                <a:spcPct val="90000"/>
              </a:lnSpc>
              <a:spcBef>
                <a:spcPts val="0"/>
              </a:spcBef>
              <a:spcAft>
                <a:spcPts val="0"/>
              </a:spcAft>
              <a:buClrTx/>
              <a:buSzTx/>
              <a:buFontTx/>
              <a:buChar char="•"/>
              <a:tabLst/>
              <a:defRPr/>
            </a:pPr>
            <a:r>
              <a:rPr lang="es-ES_tradnl" altLang="x-none" noProof="0" dirty="0"/>
              <a:t> Los jueces y la policía creen esto. Ampliamente difundido en los medios.</a:t>
            </a:r>
          </a:p>
          <a:p>
            <a:pPr>
              <a:lnSpc>
                <a:spcPct val="90000"/>
              </a:lnSpc>
              <a:buFontTx/>
              <a:buChar char="•"/>
            </a:pPr>
            <a:endParaRPr lang="en-US" altLang="x-none" dirty="0"/>
          </a:p>
        </p:txBody>
      </p:sp>
    </p:spTree>
    <p:extLst>
      <p:ext uri="{BB962C8B-B14F-4D97-AF65-F5344CB8AC3E}">
        <p14:creationId xmlns:p14="http://schemas.microsoft.com/office/powerpoint/2010/main" val="871269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F7933E-6064-674F-B0D1-4DF808823391}" type="datetimeFigureOut">
              <a:rPr lang="en-US" smtClean="0"/>
              <a:t>5/31/19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171689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7933E-6064-674F-B0D1-4DF808823391}" type="datetimeFigureOut">
              <a:rPr lang="en-US" smtClean="0"/>
              <a:t>5/31/19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1319554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7933E-6064-674F-B0D1-4DF808823391}" type="datetimeFigureOut">
              <a:rPr lang="en-US" smtClean="0"/>
              <a:t>5/31/19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696539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Tree>
    <p:extLst>
      <p:ext uri="{BB962C8B-B14F-4D97-AF65-F5344CB8AC3E}">
        <p14:creationId xmlns:p14="http://schemas.microsoft.com/office/powerpoint/2010/main" val="521988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Tree>
    <p:extLst>
      <p:ext uri="{BB962C8B-B14F-4D97-AF65-F5344CB8AC3E}">
        <p14:creationId xmlns:p14="http://schemas.microsoft.com/office/powerpoint/2010/main" val="110277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8563" y="131763"/>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757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8563" y="131763"/>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43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F7933E-6064-674F-B0D1-4DF808823391}" type="datetimeFigureOut">
              <a:rPr lang="en-US" smtClean="0"/>
              <a:t>5/31/19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117970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F7933E-6064-674F-B0D1-4DF808823391}" type="datetimeFigureOut">
              <a:rPr lang="en-US" smtClean="0"/>
              <a:t>5/31/19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173584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F7933E-6064-674F-B0D1-4DF808823391}" type="datetimeFigureOut">
              <a:rPr lang="en-US" smtClean="0"/>
              <a:t>5/31/19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81721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F7933E-6064-674F-B0D1-4DF808823391}" type="datetimeFigureOut">
              <a:rPr lang="en-US" smtClean="0"/>
              <a:t>5/31/19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182755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F7933E-6064-674F-B0D1-4DF808823391}" type="datetimeFigureOut">
              <a:rPr lang="en-US" smtClean="0"/>
              <a:t>5/31/19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310366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F7933E-6064-674F-B0D1-4DF808823391}" type="datetimeFigureOut">
              <a:rPr lang="en-US" smtClean="0"/>
              <a:t>5/31/19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97903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F7933E-6064-674F-B0D1-4DF808823391}" type="datetimeFigureOut">
              <a:rPr lang="en-US" smtClean="0"/>
              <a:t>5/31/19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483264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F7933E-6064-674F-B0D1-4DF808823391}" type="datetimeFigureOut">
              <a:rPr lang="en-US" smtClean="0"/>
              <a:t>5/31/19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C947CE-5245-324F-9238-242260D32AD8}" type="slidenum">
              <a:rPr lang="en-US" smtClean="0"/>
              <a:t>‹#›</a:t>
            </a:fld>
            <a:endParaRPr lang="en-US" dirty="0"/>
          </a:p>
        </p:txBody>
      </p:sp>
    </p:spTree>
    <p:extLst>
      <p:ext uri="{BB962C8B-B14F-4D97-AF65-F5344CB8AC3E}">
        <p14:creationId xmlns:p14="http://schemas.microsoft.com/office/powerpoint/2010/main" val="43834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F7933E-6064-674F-B0D1-4DF808823391}" type="datetimeFigureOut">
              <a:rPr lang="en-US" smtClean="0"/>
              <a:t>5/31/19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947CE-5245-324F-9238-242260D32AD8}" type="slidenum">
              <a:rPr lang="en-US" smtClean="0"/>
              <a:t>‹#›</a:t>
            </a:fld>
            <a:endParaRPr lang="en-US" dirty="0"/>
          </a:p>
        </p:txBody>
      </p:sp>
    </p:spTree>
    <p:extLst>
      <p:ext uri="{BB962C8B-B14F-4D97-AF65-F5344CB8AC3E}">
        <p14:creationId xmlns:p14="http://schemas.microsoft.com/office/powerpoint/2010/main" val="1755066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9" r:id="rId13"/>
    <p:sldLayoutId id="2147483670"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2699373"/>
            <a:ext cx="9144000" cy="2387600"/>
          </a:xfrm>
        </p:spPr>
        <p:txBody>
          <a:bodyPr>
            <a:normAutofit/>
          </a:bodyPr>
          <a:lstStyle/>
          <a:p>
            <a:pPr algn="ctr"/>
            <a:r>
              <a:rPr lang="en-US" sz="6000" b="1" dirty="0"/>
              <a:t>“</a:t>
            </a:r>
            <a:r>
              <a:rPr lang="es-ES_tradnl" sz="6000" b="1" dirty="0"/>
              <a:t>Criminalización del VIH” </a:t>
            </a:r>
            <a:br>
              <a:rPr lang="es-ES_tradnl" sz="6000" b="1" dirty="0"/>
            </a:br>
            <a:r>
              <a:rPr lang="es-ES_tradnl" sz="6000" b="1" dirty="0"/>
              <a:t>en el mundo</a:t>
            </a:r>
          </a:p>
        </p:txBody>
      </p:sp>
      <p:sp>
        <p:nvSpPr>
          <p:cNvPr id="3" name="Subtitle 2"/>
          <p:cNvSpPr>
            <a:spLocks noGrp="1"/>
          </p:cNvSpPr>
          <p:nvPr>
            <p:ph type="subTitle" idx="4294967295"/>
          </p:nvPr>
        </p:nvSpPr>
        <p:spPr>
          <a:xfrm>
            <a:off x="1523999" y="5198340"/>
            <a:ext cx="9554817" cy="1655762"/>
          </a:xfrm>
        </p:spPr>
        <p:txBody>
          <a:bodyPr>
            <a:normAutofit/>
          </a:bodyPr>
          <a:lstStyle/>
          <a:p>
            <a:pPr marL="0" indent="0" algn="ctr">
              <a:buNone/>
            </a:pPr>
            <a:r>
              <a:rPr lang="en-US" dirty="0"/>
              <a:t>Edwin J. Bernard, Coordinador Mundial, HIV Justice Network</a:t>
            </a:r>
          </a:p>
          <a:p>
            <a:pPr marL="0" indent="0" algn="ctr">
              <a:buNone/>
            </a:pPr>
            <a:r>
              <a:rPr lang="en-US" b="1" dirty="0">
                <a:solidFill>
                  <a:srgbClr val="000000"/>
                </a:solidFill>
                <a:latin typeface="Arial" charset="0"/>
              </a:rPr>
              <a:t>HIV JUSTICE WORLDWIDE</a:t>
            </a:r>
          </a:p>
          <a:p>
            <a:pPr marL="0" indent="0" algn="ctr">
              <a:buNone/>
            </a:pPr>
            <a:r>
              <a:rPr lang="en-US" dirty="0"/>
              <a:t>Ciudad de México, 11 de octubre de 2017</a:t>
            </a:r>
          </a:p>
          <a:p>
            <a:pPr marL="0" indent="0" algn="ctr">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23603"/>
            <a:ext cx="8369300" cy="2679700"/>
          </a:xfrm>
          <a:prstGeom prst="rect">
            <a:avLst/>
          </a:prstGeom>
        </p:spPr>
      </p:pic>
    </p:spTree>
    <p:extLst>
      <p:ext uri="{BB962C8B-B14F-4D97-AF65-F5344CB8AC3E}">
        <p14:creationId xmlns:p14="http://schemas.microsoft.com/office/powerpoint/2010/main" val="585920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83206"/>
            <a:ext cx="11794603"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5" name="Content Placeholder 2"/>
          <p:cNvSpPr>
            <a:spLocks noGrp="1"/>
          </p:cNvSpPr>
          <p:nvPr>
            <p:ph idx="1"/>
          </p:nvPr>
        </p:nvSpPr>
        <p:spPr>
          <a:xfrm>
            <a:off x="2209800" y="1986991"/>
            <a:ext cx="7772400" cy="4419600"/>
          </a:xfrm>
        </p:spPr>
        <p:txBody>
          <a:bodyPr/>
          <a:lstStyle/>
          <a:p>
            <a:r>
              <a:rPr lang="es-ES_tradnl" altLang="x-none" sz="2600" dirty="0">
                <a:solidFill>
                  <a:schemeClr val="bg1">
                    <a:lumMod val="65000"/>
                  </a:schemeClr>
                </a:solidFill>
              </a:rPr>
              <a:t>1. Únicamente la gente culpable de “esparcir el VIH” es a la que se arresta y procesa</a:t>
            </a:r>
            <a:r>
              <a:rPr lang="en-US" altLang="x-none" sz="2600" dirty="0">
                <a:solidFill>
                  <a:schemeClr val="bg1">
                    <a:lumMod val="65000"/>
                  </a:schemeClr>
                </a:solidFill>
              </a:rPr>
              <a:t>.</a:t>
            </a:r>
          </a:p>
          <a:p>
            <a:r>
              <a:rPr lang="en-US" altLang="x-none" sz="2600" dirty="0">
                <a:solidFill>
                  <a:schemeClr val="bg1">
                    <a:lumMod val="65000"/>
                  </a:schemeClr>
                </a:solidFill>
              </a:rPr>
              <a:t>2. </a:t>
            </a:r>
            <a:r>
              <a:rPr lang="es-ES_tradnl" altLang="x-none" sz="2600" dirty="0">
                <a:solidFill>
                  <a:schemeClr val="bg1">
                    <a:lumMod val="65000"/>
                  </a:schemeClr>
                </a:solidFill>
              </a:rPr>
              <a:t>Si por una vez tienes relaciones sexuales con alguien que tiene VIH y no sales contagiado/a, tienes una suerte enorme</a:t>
            </a:r>
            <a:r>
              <a:rPr lang="en-US" altLang="x-none" sz="2600" dirty="0">
                <a:solidFill>
                  <a:schemeClr val="bg1">
                    <a:lumMod val="65000"/>
                  </a:schemeClr>
                </a:solidFill>
              </a:rPr>
              <a:t>.</a:t>
            </a:r>
          </a:p>
          <a:p>
            <a:r>
              <a:rPr lang="es-ES_tradnl" altLang="x-none" sz="2600" dirty="0"/>
              <a:t>3. Tener relaciones sexuales no protegidas con alguien que tiene VIH es como jugar “ruleta rusa”. </a:t>
            </a:r>
          </a:p>
          <a:p>
            <a:endParaRPr lang="en-GB" altLang="x-none" sz="2600" dirty="0"/>
          </a:p>
          <a:p>
            <a:endParaRPr lang="en-GB" altLang="x-none" sz="2600" dirty="0"/>
          </a:p>
          <a:p>
            <a:endParaRPr lang="en-GB" altLang="x-none" sz="2600" dirty="0"/>
          </a:p>
          <a:p>
            <a:endParaRPr lang="en-GB" altLang="x-none" sz="2600" dirty="0"/>
          </a:p>
          <a:p>
            <a:endParaRPr lang="en-GB" altLang="x-none" sz="2600" dirty="0"/>
          </a:p>
        </p:txBody>
      </p:sp>
    </p:spTree>
    <p:extLst>
      <p:ext uri="{BB962C8B-B14F-4D97-AF65-F5344CB8AC3E}">
        <p14:creationId xmlns:p14="http://schemas.microsoft.com/office/powerpoint/2010/main" val="1879300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22" y="483206"/>
            <a:ext cx="11771454"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3" name="Content Placeholder 2"/>
          <p:cNvSpPr>
            <a:spLocks noGrp="1"/>
          </p:cNvSpPr>
          <p:nvPr>
            <p:ph idx="1"/>
          </p:nvPr>
        </p:nvSpPr>
        <p:spPr>
          <a:xfrm>
            <a:off x="2209800" y="1894394"/>
            <a:ext cx="7772400" cy="4419600"/>
          </a:xfrm>
        </p:spPr>
        <p:txBody>
          <a:bodyPr/>
          <a:lstStyle/>
          <a:p>
            <a:r>
              <a:rPr lang="es-ES_tradnl" altLang="x-none" sz="2600" dirty="0">
                <a:solidFill>
                  <a:schemeClr val="bg1">
                    <a:lumMod val="65000"/>
                  </a:schemeClr>
                </a:solidFill>
              </a:rPr>
              <a:t>1. Únicamente la gente culpable de “esparcir el VIH” es a la que se arresta y procesa</a:t>
            </a:r>
            <a:r>
              <a:rPr lang="en-US" altLang="x-none" sz="2600" dirty="0">
                <a:solidFill>
                  <a:schemeClr val="bg1">
                    <a:lumMod val="65000"/>
                  </a:schemeClr>
                </a:solidFill>
              </a:rPr>
              <a:t>.</a:t>
            </a:r>
          </a:p>
          <a:p>
            <a:r>
              <a:rPr lang="en-US" altLang="x-none" sz="2600" dirty="0">
                <a:solidFill>
                  <a:schemeClr val="bg1">
                    <a:lumMod val="65000"/>
                  </a:schemeClr>
                </a:solidFill>
              </a:rPr>
              <a:t>2. </a:t>
            </a:r>
            <a:r>
              <a:rPr lang="es-ES_tradnl" altLang="x-none" sz="2600" dirty="0">
                <a:solidFill>
                  <a:schemeClr val="bg1">
                    <a:lumMod val="65000"/>
                  </a:schemeClr>
                </a:solidFill>
              </a:rPr>
              <a:t>Si por una vez tienes relaciones sexuales con alguien que tiene VIH y no sales contagiado/a, tienes una suerte enorme</a:t>
            </a:r>
            <a:r>
              <a:rPr lang="en-US" altLang="x-none" sz="2600" dirty="0">
                <a:solidFill>
                  <a:schemeClr val="bg1">
                    <a:lumMod val="65000"/>
                  </a:schemeClr>
                </a:solidFill>
              </a:rPr>
              <a:t>.</a:t>
            </a:r>
          </a:p>
          <a:p>
            <a:r>
              <a:rPr lang="es-ES_tradnl" altLang="x-none" sz="2600" dirty="0">
                <a:solidFill>
                  <a:schemeClr val="bg1">
                    <a:lumMod val="65000"/>
                  </a:schemeClr>
                </a:solidFill>
              </a:rPr>
              <a:t>3. Tener relaciones sexuales no protegidas con alguien que tiene VIH es como jugar “ruleta rusa”. </a:t>
            </a:r>
          </a:p>
          <a:p>
            <a:r>
              <a:rPr lang="es-ES_tradnl" altLang="x-none" sz="2600" dirty="0"/>
              <a:t>4. La gente con VIH son “armas letales” ambulantes o potenciales “bioterroristas”.</a:t>
            </a:r>
          </a:p>
          <a:p>
            <a:endParaRPr lang="en-GB" altLang="x-none" sz="2600" dirty="0"/>
          </a:p>
          <a:p>
            <a:endParaRPr lang="en-GB" altLang="x-none" sz="2600" dirty="0"/>
          </a:p>
          <a:p>
            <a:endParaRPr lang="en-GB" altLang="x-none" sz="2600" dirty="0"/>
          </a:p>
          <a:p>
            <a:endParaRPr lang="en-GB" altLang="x-none" sz="2600" dirty="0"/>
          </a:p>
          <a:p>
            <a:endParaRPr lang="en-GB" altLang="x-none" sz="2600" dirty="0"/>
          </a:p>
        </p:txBody>
      </p:sp>
    </p:spTree>
    <p:extLst>
      <p:ext uri="{BB962C8B-B14F-4D97-AF65-F5344CB8AC3E}">
        <p14:creationId xmlns:p14="http://schemas.microsoft.com/office/powerpoint/2010/main" val="1693591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747" y="483206"/>
            <a:ext cx="11667281"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4" name="Content Placeholder 2"/>
          <p:cNvSpPr>
            <a:spLocks noGrp="1"/>
          </p:cNvSpPr>
          <p:nvPr>
            <p:ph idx="1"/>
          </p:nvPr>
        </p:nvSpPr>
        <p:spPr>
          <a:xfrm>
            <a:off x="2209800" y="2172183"/>
            <a:ext cx="7772400" cy="4419600"/>
          </a:xfrm>
        </p:spPr>
        <p:txBody>
          <a:bodyPr/>
          <a:lstStyle/>
          <a:p>
            <a:r>
              <a:rPr lang="es-ES_tradnl" altLang="x-none" sz="2600" dirty="0">
                <a:solidFill>
                  <a:schemeClr val="bg1">
                    <a:lumMod val="50000"/>
                  </a:schemeClr>
                </a:solidFill>
              </a:rPr>
              <a:t>1</a:t>
            </a:r>
            <a:r>
              <a:rPr lang="es-ES_tradnl" altLang="x-none" sz="2600" dirty="0">
                <a:solidFill>
                  <a:schemeClr val="bg1">
                    <a:lumMod val="65000"/>
                  </a:schemeClr>
                </a:solidFill>
              </a:rPr>
              <a:t>. Únicamente la gente culpable de “esparcir el VIH” es a la que se arresta y procesa</a:t>
            </a:r>
            <a:r>
              <a:rPr lang="en-US" altLang="x-none" sz="2600" dirty="0">
                <a:solidFill>
                  <a:schemeClr val="bg1">
                    <a:lumMod val="65000"/>
                  </a:schemeClr>
                </a:solidFill>
              </a:rPr>
              <a:t>.</a:t>
            </a:r>
          </a:p>
          <a:p>
            <a:r>
              <a:rPr lang="en-US" altLang="x-none" sz="2600" dirty="0">
                <a:solidFill>
                  <a:schemeClr val="bg1">
                    <a:lumMod val="65000"/>
                  </a:schemeClr>
                </a:solidFill>
              </a:rPr>
              <a:t>2. </a:t>
            </a:r>
            <a:r>
              <a:rPr lang="es-ES_tradnl" altLang="x-none" sz="2600" dirty="0">
                <a:solidFill>
                  <a:schemeClr val="bg1">
                    <a:lumMod val="65000"/>
                  </a:schemeClr>
                </a:solidFill>
              </a:rPr>
              <a:t>Si por una vez tienes relaciones sexuales con alguien que tiene VIH y no sales contagiado/a, tienes una suerte enorme</a:t>
            </a:r>
            <a:r>
              <a:rPr lang="en-US" altLang="x-none" sz="2600" dirty="0">
                <a:solidFill>
                  <a:schemeClr val="bg1">
                    <a:lumMod val="65000"/>
                  </a:schemeClr>
                </a:solidFill>
              </a:rPr>
              <a:t>.</a:t>
            </a:r>
          </a:p>
          <a:p>
            <a:r>
              <a:rPr lang="es-ES_tradnl" altLang="x-none" sz="2600" dirty="0">
                <a:solidFill>
                  <a:schemeClr val="bg1">
                    <a:lumMod val="65000"/>
                  </a:schemeClr>
                </a:solidFill>
              </a:rPr>
              <a:t>3. Tener relaciones sexuales no protegidas con alguien que tiene VIH es como jugar “ruleta rusa”. </a:t>
            </a:r>
          </a:p>
          <a:p>
            <a:r>
              <a:rPr lang="es-ES_tradnl" altLang="x-none" sz="2600" dirty="0">
                <a:solidFill>
                  <a:schemeClr val="bg1">
                    <a:lumMod val="65000"/>
                  </a:schemeClr>
                </a:solidFill>
              </a:rPr>
              <a:t>4. La gente con VIH son “armas letales” ambulantes o potenciales “bioterroristas”.</a:t>
            </a:r>
          </a:p>
          <a:p>
            <a:r>
              <a:rPr lang="es-ES_tradnl" altLang="x-none" sz="2600" dirty="0"/>
              <a:t>5. VIH = SIDA = pena capital.</a:t>
            </a:r>
          </a:p>
          <a:p>
            <a:endParaRPr lang="en-GB" altLang="x-none" sz="2600" dirty="0"/>
          </a:p>
          <a:p>
            <a:endParaRPr lang="en-GB" altLang="x-none" sz="2600" dirty="0"/>
          </a:p>
          <a:p>
            <a:endParaRPr lang="en-GB" altLang="x-none" sz="2600" dirty="0"/>
          </a:p>
          <a:p>
            <a:endParaRPr lang="en-GB" altLang="x-none" sz="2600" dirty="0"/>
          </a:p>
          <a:p>
            <a:endParaRPr lang="en-GB" altLang="x-none" sz="2600" dirty="0"/>
          </a:p>
        </p:txBody>
      </p:sp>
    </p:spTree>
    <p:extLst>
      <p:ext uri="{BB962C8B-B14F-4D97-AF65-F5344CB8AC3E}">
        <p14:creationId xmlns:p14="http://schemas.microsoft.com/office/powerpoint/2010/main" val="1890766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206"/>
            <a:ext cx="11806178"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3" name="Content Placeholder 2"/>
          <p:cNvSpPr>
            <a:spLocks noGrp="1"/>
          </p:cNvSpPr>
          <p:nvPr>
            <p:ph idx="1"/>
          </p:nvPr>
        </p:nvSpPr>
        <p:spPr>
          <a:xfrm>
            <a:off x="2209800" y="1963842"/>
            <a:ext cx="7772400" cy="4419600"/>
          </a:xfrm>
        </p:spPr>
        <p:txBody>
          <a:bodyPr/>
          <a:lstStyle/>
          <a:p>
            <a:r>
              <a:rPr lang="es-ES_tradnl" altLang="x-none" sz="2600" dirty="0"/>
              <a:t>6. Es la cosa más fácil del mundo decirle a alguien que tienes VIH.</a:t>
            </a:r>
          </a:p>
          <a:p>
            <a:endParaRPr lang="en-GB" altLang="x-none" sz="2600" dirty="0"/>
          </a:p>
        </p:txBody>
      </p:sp>
    </p:spTree>
    <p:extLst>
      <p:ext uri="{BB962C8B-B14F-4D97-AF65-F5344CB8AC3E}">
        <p14:creationId xmlns:p14="http://schemas.microsoft.com/office/powerpoint/2010/main" val="2027474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206"/>
            <a:ext cx="11921924"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3" name="Content Placeholder 2"/>
          <p:cNvSpPr>
            <a:spLocks noGrp="1"/>
          </p:cNvSpPr>
          <p:nvPr>
            <p:ph idx="1"/>
          </p:nvPr>
        </p:nvSpPr>
        <p:spPr>
          <a:xfrm>
            <a:off x="2209800" y="1986994"/>
            <a:ext cx="7772400" cy="4419600"/>
          </a:xfrm>
        </p:spPr>
        <p:txBody>
          <a:bodyPr/>
          <a:lstStyle/>
          <a:p>
            <a:r>
              <a:rPr lang="es-ES_tradnl" altLang="x-none" sz="2600" dirty="0">
                <a:solidFill>
                  <a:schemeClr val="bg1">
                    <a:lumMod val="50000"/>
                  </a:schemeClr>
                </a:solidFill>
              </a:rPr>
              <a:t>6. Es la cosa más fácil del mundo decirle a alguien que tienes VIH.</a:t>
            </a:r>
          </a:p>
          <a:p>
            <a:r>
              <a:rPr lang="en-US" altLang="x-none" sz="2600" dirty="0"/>
              <a:t>7. </a:t>
            </a:r>
            <a:r>
              <a:rPr lang="es-ES_tradnl" altLang="x-none" sz="2600" dirty="0"/>
              <a:t>Las personas con VIH que no dicen a su/s pareja/s sexuales que tienen el virus son egoístas, monstros viles.</a:t>
            </a:r>
          </a:p>
          <a:p>
            <a:endParaRPr lang="en-GB" altLang="x-none" sz="2600" dirty="0"/>
          </a:p>
        </p:txBody>
      </p:sp>
    </p:spTree>
    <p:extLst>
      <p:ext uri="{BB962C8B-B14F-4D97-AF65-F5344CB8AC3E}">
        <p14:creationId xmlns:p14="http://schemas.microsoft.com/office/powerpoint/2010/main" val="21292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206"/>
            <a:ext cx="11968224"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3" name="Content Placeholder 2"/>
          <p:cNvSpPr>
            <a:spLocks noGrp="1"/>
          </p:cNvSpPr>
          <p:nvPr>
            <p:ph idx="1"/>
          </p:nvPr>
        </p:nvSpPr>
        <p:spPr>
          <a:xfrm>
            <a:off x="2209800" y="2091160"/>
            <a:ext cx="7772400" cy="4419600"/>
          </a:xfrm>
        </p:spPr>
        <p:txBody>
          <a:bodyPr/>
          <a:lstStyle/>
          <a:p>
            <a:r>
              <a:rPr lang="es-ES_tradnl" altLang="x-none" sz="2600" dirty="0">
                <a:solidFill>
                  <a:schemeClr val="bg1">
                    <a:lumMod val="50000"/>
                  </a:schemeClr>
                </a:solidFill>
              </a:rPr>
              <a:t>6. Es la cosa más fácil del mundo decirle a alguien que tienes VIH.</a:t>
            </a:r>
          </a:p>
          <a:p>
            <a:r>
              <a:rPr lang="en-US" altLang="x-none" sz="2600" dirty="0">
                <a:solidFill>
                  <a:schemeClr val="bg1">
                    <a:lumMod val="50000"/>
                  </a:schemeClr>
                </a:solidFill>
              </a:rPr>
              <a:t>7. </a:t>
            </a:r>
            <a:r>
              <a:rPr lang="es-ES_tradnl" altLang="x-none" sz="2600" dirty="0">
                <a:solidFill>
                  <a:schemeClr val="bg1">
                    <a:lumMod val="50000"/>
                  </a:schemeClr>
                </a:solidFill>
              </a:rPr>
              <a:t>Las personas con VIH que no dicen a su/s pareja/s sexuales que tienen el virus son egoístas, monstros viles.</a:t>
            </a:r>
          </a:p>
          <a:p>
            <a:r>
              <a:rPr lang="en-US" altLang="x-none" sz="2600" dirty="0"/>
              <a:t>8</a:t>
            </a:r>
            <a:r>
              <a:rPr lang="es-ES_tradnl" altLang="x-none" sz="2600" dirty="0"/>
              <a:t>. Exámenes científicos pueden indicar con facilidad quién infectó a quién</a:t>
            </a:r>
            <a:r>
              <a:rPr lang="en-US" altLang="x-none" sz="2600" dirty="0"/>
              <a:t>.</a:t>
            </a:r>
          </a:p>
          <a:p>
            <a:endParaRPr lang="en-GB" altLang="x-none" sz="2600" dirty="0"/>
          </a:p>
        </p:txBody>
      </p:sp>
    </p:spTree>
    <p:extLst>
      <p:ext uri="{BB962C8B-B14F-4D97-AF65-F5344CB8AC3E}">
        <p14:creationId xmlns:p14="http://schemas.microsoft.com/office/powerpoint/2010/main" val="679885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206"/>
            <a:ext cx="11956648"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3" name="Content Placeholder 2"/>
          <p:cNvSpPr>
            <a:spLocks noGrp="1"/>
          </p:cNvSpPr>
          <p:nvPr>
            <p:ph idx="1"/>
          </p:nvPr>
        </p:nvSpPr>
        <p:spPr>
          <a:xfrm>
            <a:off x="2209800" y="2218481"/>
            <a:ext cx="7772400" cy="4419600"/>
          </a:xfrm>
        </p:spPr>
        <p:txBody>
          <a:bodyPr/>
          <a:lstStyle/>
          <a:p>
            <a:r>
              <a:rPr lang="es-ES_tradnl" altLang="x-none" sz="2600" dirty="0">
                <a:solidFill>
                  <a:schemeClr val="bg1">
                    <a:lumMod val="50000"/>
                  </a:schemeClr>
                </a:solidFill>
              </a:rPr>
              <a:t>6. Es la cosa más fácil del mundo decirle a alguien que tienes VIH.</a:t>
            </a:r>
          </a:p>
          <a:p>
            <a:r>
              <a:rPr lang="en-US" altLang="x-none" sz="2600" dirty="0">
                <a:solidFill>
                  <a:schemeClr val="bg1">
                    <a:lumMod val="50000"/>
                  </a:schemeClr>
                </a:solidFill>
              </a:rPr>
              <a:t>7. </a:t>
            </a:r>
            <a:r>
              <a:rPr lang="es-ES_tradnl" altLang="x-none" sz="2600" dirty="0">
                <a:solidFill>
                  <a:schemeClr val="bg1">
                    <a:lumMod val="50000"/>
                  </a:schemeClr>
                </a:solidFill>
              </a:rPr>
              <a:t>Las personas con VIH que no dicen a su/s pareja/s sexuales que tienen el virus son egoístas, monstros viles.</a:t>
            </a:r>
          </a:p>
          <a:p>
            <a:r>
              <a:rPr lang="en-US" altLang="x-none" sz="2600" dirty="0">
                <a:solidFill>
                  <a:schemeClr val="bg1">
                    <a:lumMod val="50000"/>
                  </a:schemeClr>
                </a:solidFill>
              </a:rPr>
              <a:t>8</a:t>
            </a:r>
            <a:r>
              <a:rPr lang="es-ES_tradnl" altLang="x-none" sz="2600" dirty="0">
                <a:solidFill>
                  <a:schemeClr val="bg1">
                    <a:lumMod val="50000"/>
                  </a:schemeClr>
                </a:solidFill>
              </a:rPr>
              <a:t>. Exámenes científicos pueden indicar con facilidad quién infectó a quién</a:t>
            </a:r>
            <a:r>
              <a:rPr lang="en-US" altLang="x-none" sz="2600" dirty="0">
                <a:solidFill>
                  <a:schemeClr val="bg1">
                    <a:lumMod val="50000"/>
                  </a:schemeClr>
                </a:solidFill>
              </a:rPr>
              <a:t>.</a:t>
            </a:r>
          </a:p>
          <a:p>
            <a:r>
              <a:rPr lang="en-US" altLang="x-none" sz="2600" dirty="0"/>
              <a:t>9. </a:t>
            </a:r>
            <a:r>
              <a:rPr lang="es-ES_tradnl" altLang="x-none" sz="2600" dirty="0"/>
              <a:t>Exámenes científicos pueden indicar fácilmente cuándo alguien quedó infectado.</a:t>
            </a:r>
          </a:p>
          <a:p>
            <a:endParaRPr lang="en-GB" altLang="x-none" sz="2600" dirty="0"/>
          </a:p>
        </p:txBody>
      </p:sp>
    </p:spTree>
    <p:extLst>
      <p:ext uri="{BB962C8B-B14F-4D97-AF65-F5344CB8AC3E}">
        <p14:creationId xmlns:p14="http://schemas.microsoft.com/office/powerpoint/2010/main" val="138134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3206"/>
            <a:ext cx="11887200"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3" name="Content Placeholder 2"/>
          <p:cNvSpPr>
            <a:spLocks noGrp="1"/>
          </p:cNvSpPr>
          <p:nvPr>
            <p:ph idx="1"/>
          </p:nvPr>
        </p:nvSpPr>
        <p:spPr>
          <a:xfrm>
            <a:off x="2209800" y="1882821"/>
            <a:ext cx="7772400" cy="4419600"/>
          </a:xfrm>
        </p:spPr>
        <p:txBody>
          <a:bodyPr>
            <a:normAutofit lnSpcReduction="10000"/>
          </a:bodyPr>
          <a:lstStyle/>
          <a:p>
            <a:r>
              <a:rPr lang="es-ES_tradnl" altLang="x-none" sz="2600" dirty="0">
                <a:solidFill>
                  <a:schemeClr val="bg1">
                    <a:lumMod val="50000"/>
                  </a:schemeClr>
                </a:solidFill>
              </a:rPr>
              <a:t>6. Es la cosa más fácil del mundo decirle a alguien que tienes VIH.</a:t>
            </a:r>
          </a:p>
          <a:p>
            <a:r>
              <a:rPr lang="en-US" altLang="x-none" sz="2600" dirty="0">
                <a:solidFill>
                  <a:schemeClr val="bg1">
                    <a:lumMod val="50000"/>
                  </a:schemeClr>
                </a:solidFill>
              </a:rPr>
              <a:t>7. </a:t>
            </a:r>
            <a:r>
              <a:rPr lang="es-ES_tradnl" altLang="x-none" sz="2600" dirty="0">
                <a:solidFill>
                  <a:schemeClr val="bg1">
                    <a:lumMod val="50000"/>
                  </a:schemeClr>
                </a:solidFill>
              </a:rPr>
              <a:t>Las personas con VIH que no dicen a su/s pareja/s sexuales que tienen el virus son egoístas, monstros viles.</a:t>
            </a:r>
          </a:p>
          <a:p>
            <a:r>
              <a:rPr lang="en-US" altLang="x-none" sz="2600" dirty="0">
                <a:solidFill>
                  <a:schemeClr val="bg1">
                    <a:lumMod val="50000"/>
                  </a:schemeClr>
                </a:solidFill>
              </a:rPr>
              <a:t>8</a:t>
            </a:r>
            <a:r>
              <a:rPr lang="es-ES_tradnl" altLang="x-none" sz="2600" dirty="0">
                <a:solidFill>
                  <a:schemeClr val="bg1">
                    <a:lumMod val="50000"/>
                  </a:schemeClr>
                </a:solidFill>
              </a:rPr>
              <a:t>. Exámenes científicos pueden indicar con facilidad quién infectó a quién</a:t>
            </a:r>
            <a:r>
              <a:rPr lang="en-US" altLang="x-none" sz="2600" dirty="0">
                <a:solidFill>
                  <a:schemeClr val="bg1">
                    <a:lumMod val="50000"/>
                  </a:schemeClr>
                </a:solidFill>
              </a:rPr>
              <a:t>.</a:t>
            </a:r>
          </a:p>
          <a:p>
            <a:r>
              <a:rPr lang="en-US" altLang="x-none" sz="2600" dirty="0">
                <a:solidFill>
                  <a:schemeClr val="bg1">
                    <a:lumMod val="50000"/>
                  </a:schemeClr>
                </a:solidFill>
              </a:rPr>
              <a:t>9. </a:t>
            </a:r>
            <a:r>
              <a:rPr lang="es-ES_tradnl" altLang="x-none" sz="2600" dirty="0">
                <a:solidFill>
                  <a:schemeClr val="bg1">
                    <a:lumMod val="50000"/>
                  </a:schemeClr>
                </a:solidFill>
              </a:rPr>
              <a:t>Exámenes científicos pueden indicar fácilmente cuándo alguien quedó infectado.</a:t>
            </a:r>
          </a:p>
          <a:p>
            <a:r>
              <a:rPr lang="es-ES_tradnl" altLang="x-none" sz="2600" dirty="0"/>
              <a:t>10. El derecho penal disuade a quienes se “comportan mal” y puede proteger del VIH a la “gente inocente”.</a:t>
            </a:r>
          </a:p>
          <a:p>
            <a:endParaRPr lang="en-GB" altLang="x-none" sz="2600" dirty="0"/>
          </a:p>
        </p:txBody>
      </p:sp>
    </p:spTree>
    <p:extLst>
      <p:ext uri="{BB962C8B-B14F-4D97-AF65-F5344CB8AC3E}">
        <p14:creationId xmlns:p14="http://schemas.microsoft.com/office/powerpoint/2010/main" val="700783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8563" y="131763"/>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17507" y="157163"/>
            <a:ext cx="10042044" cy="6358965"/>
          </a:xfrm>
          <a:prstGeom prst="rect">
            <a:avLst/>
          </a:prstGeom>
        </p:spPr>
      </p:pic>
    </p:spTree>
    <p:extLst>
      <p:ext uri="{BB962C8B-B14F-4D97-AF65-F5344CB8AC3E}">
        <p14:creationId xmlns:p14="http://schemas.microsoft.com/office/powerpoint/2010/main" val="105455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631613" cy="822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 y="-360000"/>
            <a:ext cx="11707474" cy="8280000"/>
          </a:xfrm>
          <a:prstGeom prst="rect">
            <a:avLst/>
          </a:prstGeom>
        </p:spPr>
      </p:pic>
      <p:pic>
        <p:nvPicPr>
          <p:cNvPr id="1229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58563" y="131763"/>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475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39" y="24464"/>
            <a:ext cx="10515600" cy="1325563"/>
          </a:xfrm>
        </p:spPr>
        <p:txBody>
          <a:bodyPr/>
          <a:lstStyle/>
          <a:p>
            <a:r>
              <a:rPr lang="es-ES_tradnl" b="1" dirty="0">
                <a:solidFill>
                  <a:srgbClr val="C00000"/>
                </a:solidFill>
              </a:rPr>
              <a:t>La “criminalización” del VIH en el mundo</a:t>
            </a:r>
          </a:p>
        </p:txBody>
      </p:sp>
      <p:sp>
        <p:nvSpPr>
          <p:cNvPr id="3" name="Content Placeholder 2"/>
          <p:cNvSpPr>
            <a:spLocks noGrp="1"/>
          </p:cNvSpPr>
          <p:nvPr>
            <p:ph idx="1"/>
          </p:nvPr>
        </p:nvSpPr>
        <p:spPr>
          <a:xfrm>
            <a:off x="497539" y="1219200"/>
            <a:ext cx="10856261" cy="5504329"/>
          </a:xfrm>
        </p:spPr>
        <p:txBody>
          <a:bodyPr>
            <a:normAutofit fontScale="92500" lnSpcReduction="10000"/>
          </a:bodyPr>
          <a:lstStyle/>
          <a:p>
            <a:r>
              <a:rPr lang="es-ES_tradnl" dirty="0"/>
              <a:t>¿Qué es la “criminalización del VIH”?</a:t>
            </a:r>
          </a:p>
          <a:p>
            <a:r>
              <a:rPr lang="es-ES_tradnl" dirty="0"/>
              <a:t>¿Cuáles son casos de “criminalización del VIH”?</a:t>
            </a:r>
          </a:p>
          <a:p>
            <a:r>
              <a:rPr lang="es-ES_tradnl" dirty="0"/>
              <a:t>Ejemplos de casos de “criminalización del VIH</a:t>
            </a:r>
          </a:p>
          <a:p>
            <a:r>
              <a:rPr lang="es-ES_tradnl" dirty="0"/>
              <a:t>¿Qué impacto tiene la “criminalización del VIH”?</a:t>
            </a:r>
          </a:p>
          <a:p>
            <a:r>
              <a:rPr lang="es-ES_tradnl" dirty="0"/>
              <a:t>10 mitos dañinos creados por la “criminalización del VIH”</a:t>
            </a:r>
          </a:p>
          <a:p>
            <a:r>
              <a:rPr lang="es-ES_tradnl" dirty="0"/>
              <a:t>Dónde hay legislación que “criminaliza al VIH”</a:t>
            </a:r>
          </a:p>
          <a:p>
            <a:r>
              <a:rPr lang="es-ES_tradnl" dirty="0"/>
              <a:t>Dónde se han reportado casos de “criminalización del VIH”</a:t>
            </a:r>
          </a:p>
          <a:p>
            <a:r>
              <a:rPr lang="es-ES_tradnl" dirty="0"/>
              <a:t>Dónde se han reportado casos de “criminalización del VIH” recientemente</a:t>
            </a:r>
          </a:p>
          <a:p>
            <a:r>
              <a:rPr lang="es-ES_tradnl" dirty="0"/>
              <a:t>Contratacar: objetivos de defensoría</a:t>
            </a:r>
          </a:p>
          <a:p>
            <a:r>
              <a:rPr lang="es-ES_tradnl" dirty="0"/>
              <a:t>¿Qué países han modernizado sus leyes que “criminalizan al VIH”?</a:t>
            </a:r>
          </a:p>
          <a:p>
            <a:r>
              <a:rPr lang="es-ES_tradnl" dirty="0"/>
              <a:t>¿De qué manera la ciencia ha atenuado la “criminalización del VIH”</a:t>
            </a:r>
          </a:p>
          <a:p>
            <a:r>
              <a:rPr lang="es-ES_tradnl" dirty="0"/>
              <a:t>CAJA DE HERRAMIENTAS: HIV JUSTICE Toolkit/HIV JUSTICE WORLDWIDE</a:t>
            </a:r>
          </a:p>
          <a:p>
            <a:endParaRPr lang="en-GB" dirty="0"/>
          </a:p>
          <a:p>
            <a:endParaRPr lang="en-GB" dirty="0"/>
          </a:p>
          <a:p>
            <a:endParaRPr lang="en-GB"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Tree>
    <p:extLst>
      <p:ext uri="{BB962C8B-B14F-4D97-AF65-F5344CB8AC3E}">
        <p14:creationId xmlns:p14="http://schemas.microsoft.com/office/powerpoint/2010/main" val="42704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8563" y="131763"/>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00" y="-360000"/>
            <a:ext cx="11707473" cy="8280000"/>
          </a:xfrm>
          <a:prstGeom prst="rect">
            <a:avLst/>
          </a:prstGeom>
        </p:spPr>
      </p:pic>
    </p:spTree>
    <p:extLst>
      <p:ext uri="{BB962C8B-B14F-4D97-AF65-F5344CB8AC3E}">
        <p14:creationId xmlns:p14="http://schemas.microsoft.com/office/powerpoint/2010/main" val="1614279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549" y="889936"/>
            <a:ext cx="8725238" cy="5968063"/>
          </a:xfrm>
          <a:prstGeom prst="rect">
            <a:avLst/>
          </a:prstGeom>
        </p:spPr>
      </p:pic>
      <p:sp>
        <p:nvSpPr>
          <p:cNvPr id="5" name="TextBox 4"/>
          <p:cNvSpPr txBox="1"/>
          <p:nvPr/>
        </p:nvSpPr>
        <p:spPr>
          <a:xfrm>
            <a:off x="563669" y="183240"/>
            <a:ext cx="9942965" cy="769441"/>
          </a:xfrm>
          <a:prstGeom prst="rect">
            <a:avLst/>
          </a:prstGeom>
          <a:noFill/>
        </p:spPr>
        <p:txBody>
          <a:bodyPr wrap="square" rtlCol="0">
            <a:spAutoFit/>
          </a:bodyPr>
          <a:lstStyle/>
          <a:p>
            <a:r>
              <a:rPr lang="es-ES_tradnl" sz="4400" b="1" dirty="0">
                <a:solidFill>
                  <a:srgbClr val="C00000"/>
                </a:solidFill>
                <a:latin typeface="+mj-lt"/>
              </a:rPr>
              <a:t>Contratacar: Objetivos de defensoría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Tree>
    <p:extLst>
      <p:ext uri="{BB962C8B-B14F-4D97-AF65-F5344CB8AC3E}">
        <p14:creationId xmlns:p14="http://schemas.microsoft.com/office/powerpoint/2010/main" val="1039046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
        <p:nvSpPr>
          <p:cNvPr id="5" name="TextBox 4"/>
          <p:cNvSpPr txBox="1"/>
          <p:nvPr/>
        </p:nvSpPr>
        <p:spPr>
          <a:xfrm>
            <a:off x="547470" y="302321"/>
            <a:ext cx="10811434" cy="646331"/>
          </a:xfrm>
          <a:prstGeom prst="rect">
            <a:avLst/>
          </a:prstGeom>
          <a:noFill/>
        </p:spPr>
        <p:txBody>
          <a:bodyPr wrap="square" rtlCol="0">
            <a:spAutoFit/>
          </a:bodyPr>
          <a:lstStyle/>
          <a:p>
            <a:r>
              <a:rPr lang="es-ES_tradnl" sz="3600" b="1" spc="-150" dirty="0">
                <a:solidFill>
                  <a:srgbClr val="C60A40"/>
                </a:solidFill>
                <a:latin typeface="+mj-lt"/>
              </a:rPr>
              <a:t>¿Qué países han modernizado sus leyes que criminalizan al VIH?</a:t>
            </a:r>
          </a:p>
        </p:txBody>
      </p:sp>
      <p:sp>
        <p:nvSpPr>
          <p:cNvPr id="6" name="TextBox 5"/>
          <p:cNvSpPr txBox="1"/>
          <p:nvPr/>
        </p:nvSpPr>
        <p:spPr>
          <a:xfrm>
            <a:off x="322731" y="1057855"/>
            <a:ext cx="11743546" cy="6217087"/>
          </a:xfrm>
          <a:prstGeom prst="rect">
            <a:avLst/>
          </a:prstGeom>
          <a:noFill/>
        </p:spPr>
        <p:txBody>
          <a:bodyPr wrap="square" rtlCol="0">
            <a:spAutoFit/>
          </a:bodyPr>
          <a:lstStyle/>
          <a:p>
            <a:pPr marL="342900" indent="-342900">
              <a:buFont typeface="Arial" charset="0"/>
              <a:buChar char="•"/>
            </a:pPr>
            <a:r>
              <a:rPr lang="es-ES_tradnl" sz="2200" dirty="0">
                <a:solidFill>
                  <a:srgbClr val="C00000"/>
                </a:solidFill>
              </a:rPr>
              <a:t>SUIZA</a:t>
            </a:r>
            <a:r>
              <a:rPr lang="es-ES_tradnl" sz="2200" dirty="0"/>
              <a:t>: Nueva legislación sobre epidemias elimina medidas draconianas de la ley de exposición al VIH, </a:t>
            </a:r>
            <a:r>
              <a:rPr lang="es-ES_tradnl" sz="2200" i="1" dirty="0"/>
              <a:t>aunque todavía es posible abrir casos por transmisión imprudente o intencional del VIH</a:t>
            </a:r>
            <a:r>
              <a:rPr lang="es-ES_tradnl" sz="2200" dirty="0"/>
              <a:t> (2010-2014)</a:t>
            </a:r>
          </a:p>
          <a:p>
            <a:pPr marL="342900" indent="-342900">
              <a:buFont typeface="Arial" charset="0"/>
              <a:buChar char="•"/>
            </a:pPr>
            <a:r>
              <a:rPr lang="es-ES_tradnl" sz="2200" dirty="0">
                <a:solidFill>
                  <a:srgbClr val="C00000"/>
                </a:solidFill>
              </a:rPr>
              <a:t>AUSTRALIA</a:t>
            </a:r>
            <a:r>
              <a:rPr lang="es-ES_tradnl" sz="2200" dirty="0"/>
              <a:t>: En Victoria, si bien fue derogada la ley específica al VIH (Art. 19a) que criminaliza la transmisión intencional de VIH, </a:t>
            </a:r>
            <a:r>
              <a:rPr lang="es-ES_tradnl" sz="2200" i="1" dirty="0"/>
              <a:t>todavía se puede recurrir a otras leyes </a:t>
            </a:r>
            <a:r>
              <a:rPr lang="es-ES_tradnl" sz="2200" dirty="0"/>
              <a:t>(2014-2015)</a:t>
            </a:r>
          </a:p>
          <a:p>
            <a:pPr marL="342900" indent="-342900">
              <a:buFont typeface="Arial" charset="0"/>
              <a:buChar char="•"/>
            </a:pPr>
            <a:r>
              <a:rPr lang="es-ES_tradnl" sz="2200" dirty="0">
                <a:solidFill>
                  <a:srgbClr val="C00000"/>
                </a:solidFill>
              </a:rPr>
              <a:t>KENIA</a:t>
            </a:r>
            <a:r>
              <a:rPr lang="es-ES_tradnl" sz="2200" dirty="0"/>
              <a:t>: El Tribunal Supremo rechazó la ley específica al VIH por ser “vaga y excesiva” y por considerarla inconstitucional, debido a que creaba una obligación para las personas con VIH de revelar su condición a sus “contactos sexuales”, sin que hubiera correspondencia obligada por parte de quienes recibe dicha información sensible, de mantenerla confidencial, </a:t>
            </a:r>
            <a:r>
              <a:rPr lang="es-ES_tradnl" sz="2200" i="1" dirty="0"/>
              <a:t>sin embargo, todavía hay otra propuesta de ley </a:t>
            </a:r>
            <a:r>
              <a:rPr lang="es-ES_tradnl" sz="2200" dirty="0"/>
              <a:t>(2011-2015)</a:t>
            </a:r>
          </a:p>
          <a:p>
            <a:pPr marL="342900" indent="-342900">
              <a:buFont typeface="Arial" charset="0"/>
              <a:buChar char="•"/>
            </a:pPr>
            <a:r>
              <a:rPr lang="es-ES_tradnl" sz="2200" dirty="0">
                <a:solidFill>
                  <a:srgbClr val="C00000"/>
                </a:solidFill>
              </a:rPr>
              <a:t>ESTADOS UNIDOS</a:t>
            </a:r>
            <a:r>
              <a:rPr lang="es-ES_tradnl" sz="2200" dirty="0"/>
              <a:t>: California (2017), Colorado (2016), Iowa (2014) e Illinois (2012) han “modernizado” sus leyes penales específicas al VIH; la congresista Barbara Lee introduce y vuelve a presentar cada año la DEROGACIÓN federal de la Ley de discriminación contra el VIH (2011-2017); DoJ/CDC y muchas otras organizaciones de salud pública respaldan la modernización/derogación.</a:t>
            </a:r>
          </a:p>
          <a:p>
            <a:pPr marL="342900" indent="-342900">
              <a:buFont typeface="Arial" charset="0"/>
              <a:buChar char="•"/>
            </a:pPr>
            <a:r>
              <a:rPr lang="es-ES_tradnl" sz="2200" dirty="0">
                <a:solidFill>
                  <a:srgbClr val="C00000"/>
                </a:solidFill>
              </a:rPr>
              <a:t>NORUEGA</a:t>
            </a:r>
            <a:r>
              <a:rPr lang="es-ES_tradnl" sz="2200" dirty="0"/>
              <a:t>: Modernizó el “párrafo relativo al VIH” que permite relaciones sexuales de mutuo acuerdo sin condón si se revela la condición de VIH-positivo, y la defensa ante la “exposición al VIH” mediante tratamiento y/o uso de condón (2017)</a:t>
            </a:r>
          </a:p>
          <a:p>
            <a:pPr marL="342900" indent="-342900">
              <a:buFont typeface="Arial" charset="0"/>
              <a:buChar char="•"/>
            </a:pPr>
            <a:endParaRPr lang="en-GB" sz="2400" dirty="0"/>
          </a:p>
        </p:txBody>
      </p:sp>
    </p:spTree>
    <p:extLst>
      <p:ext uri="{BB962C8B-B14F-4D97-AF65-F5344CB8AC3E}">
        <p14:creationId xmlns:p14="http://schemas.microsoft.com/office/powerpoint/2010/main" val="199802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
        <p:nvSpPr>
          <p:cNvPr id="5" name="TextBox 4"/>
          <p:cNvSpPr txBox="1"/>
          <p:nvPr/>
        </p:nvSpPr>
        <p:spPr>
          <a:xfrm>
            <a:off x="0" y="161368"/>
            <a:ext cx="11215869" cy="1323439"/>
          </a:xfrm>
          <a:prstGeom prst="rect">
            <a:avLst/>
          </a:prstGeom>
          <a:noFill/>
        </p:spPr>
        <p:txBody>
          <a:bodyPr wrap="square" rtlCol="0">
            <a:spAutoFit/>
          </a:bodyPr>
          <a:lstStyle/>
          <a:p>
            <a:pPr algn="ctr"/>
            <a:r>
              <a:rPr lang="es-ES_tradnl" sz="4000" b="1" spc="-150" dirty="0">
                <a:solidFill>
                  <a:srgbClr val="C60A40"/>
                </a:solidFill>
                <a:latin typeface="+mj-lt"/>
              </a:rPr>
              <a:t>¿De qué manera la ciencia ha atenuado la criminalización del  VIH?</a:t>
            </a:r>
            <a:endParaRPr lang="es-ES_tradnl" sz="4000" b="1" i="1" spc="-150" dirty="0">
              <a:latin typeface="+mj-lt"/>
            </a:endParaRPr>
          </a:p>
        </p:txBody>
      </p:sp>
      <p:sp>
        <p:nvSpPr>
          <p:cNvPr id="6" name="TextBox 5"/>
          <p:cNvSpPr txBox="1"/>
          <p:nvPr/>
        </p:nvSpPr>
        <p:spPr>
          <a:xfrm>
            <a:off x="322729" y="1277760"/>
            <a:ext cx="11743548" cy="5509200"/>
          </a:xfrm>
          <a:prstGeom prst="rect">
            <a:avLst/>
          </a:prstGeom>
          <a:noFill/>
        </p:spPr>
        <p:txBody>
          <a:bodyPr wrap="square" rtlCol="0">
            <a:spAutoFit/>
          </a:bodyPr>
          <a:lstStyle/>
          <a:p>
            <a:pPr marL="342900" indent="-342900">
              <a:buFont typeface="Arial" charset="0"/>
              <a:buChar char="•"/>
            </a:pPr>
            <a:r>
              <a:rPr lang="es-ES_tradnl" sz="2200" dirty="0"/>
              <a:t>2005: La Corte Suprema de los Países Bajos es la primera en limitar la ley basada en el </a:t>
            </a:r>
            <a:r>
              <a:rPr lang="es-ES_tradnl" sz="2200" b="1" dirty="0"/>
              <a:t>riesgo </a:t>
            </a:r>
            <a:r>
              <a:rPr lang="es-ES_tradnl" sz="2200" dirty="0"/>
              <a:t>real de VIH.</a:t>
            </a:r>
          </a:p>
          <a:p>
            <a:pPr marL="342900" indent="-342900">
              <a:buFont typeface="Arial" charset="0"/>
              <a:buChar char="•"/>
            </a:pPr>
            <a:r>
              <a:rPr lang="es-ES_tradnl" sz="2200" dirty="0"/>
              <a:t>2009: El Tribunal de Justicia de Ginebra anuló una condena por “exposición” al VIH tras la </a:t>
            </a:r>
            <a:r>
              <a:rPr lang="es-ES_tradnl" sz="2200" dirty="0">
                <a:solidFill>
                  <a:srgbClr val="C00000"/>
                </a:solidFill>
              </a:rPr>
              <a:t>“declaración suiza”</a:t>
            </a:r>
            <a:r>
              <a:rPr lang="es-ES_tradnl" sz="2200" dirty="0"/>
              <a:t> sobre </a:t>
            </a:r>
            <a:r>
              <a:rPr lang="es-ES_tradnl" sz="2200" b="1" dirty="0"/>
              <a:t>riesgo </a:t>
            </a:r>
            <a:r>
              <a:rPr lang="es-ES_tradnl" sz="2200" dirty="0"/>
              <a:t>de VIH (La Ley de epidemia de 2016 requiere que haya intención, sin embargo, aún queda otra ley)</a:t>
            </a:r>
          </a:p>
          <a:p>
            <a:pPr marL="342900" indent="-342900">
              <a:buFont typeface="Arial" charset="0"/>
              <a:buChar char="•"/>
            </a:pPr>
            <a:r>
              <a:rPr lang="es-ES_tradnl" sz="2200" dirty="0"/>
              <a:t>2011: Dinamarca suspendió la ley específica al VIH, a consecuencia de la reducción del </a:t>
            </a:r>
            <a:r>
              <a:rPr lang="es-ES_tradnl" sz="2200" b="1" dirty="0"/>
              <a:t>daño</a:t>
            </a:r>
            <a:r>
              <a:rPr lang="es-ES_tradnl" sz="2200" dirty="0"/>
              <a:t>, debido a los cambios en la expectativa de vida.</a:t>
            </a:r>
          </a:p>
          <a:p>
            <a:pPr marL="285750" indent="-285750">
              <a:buFont typeface="Arial" charset="0"/>
              <a:buChar char="•"/>
            </a:pPr>
            <a:r>
              <a:rPr lang="es-ES_tradnl" sz="2200" dirty="0"/>
              <a:t>2008-2012: En las leyes de Inglaterra y Gales se introdujeron límites a la filogenética como </a:t>
            </a:r>
            <a:r>
              <a:rPr lang="es-ES_tradnl" sz="2200" b="1" dirty="0"/>
              <a:t>prueba </a:t>
            </a:r>
            <a:r>
              <a:rPr lang="es-ES_tradnl" sz="2200" dirty="0"/>
              <a:t>de momento/dirección de la transmisión de VIH y el impacto de los TAR en el </a:t>
            </a:r>
            <a:r>
              <a:rPr lang="es-ES_tradnl" sz="2200" b="1" dirty="0"/>
              <a:t>riesgo</a:t>
            </a:r>
            <a:r>
              <a:rPr lang="es-ES_tradnl" sz="2200" dirty="0"/>
              <a:t> de transmisión, en Escocia también se introdujeron dichos límites en las pautas procesales.</a:t>
            </a:r>
            <a:endParaRPr lang="es-ES_tradnl" sz="2200" baseline="30000" dirty="0"/>
          </a:p>
          <a:p>
            <a:pPr marL="285750" indent="-285750">
              <a:buFont typeface="Arial" charset="0"/>
              <a:buChar char="•"/>
            </a:pPr>
            <a:r>
              <a:rPr lang="es-ES_tradnl" sz="2200" dirty="0"/>
              <a:t>2013: La </a:t>
            </a:r>
            <a:r>
              <a:rPr lang="es-ES_tradnl" sz="2200" dirty="0">
                <a:solidFill>
                  <a:srgbClr val="C00000"/>
                </a:solidFill>
              </a:rPr>
              <a:t>“declaración de Suecia” </a:t>
            </a:r>
            <a:r>
              <a:rPr lang="es-ES_tradnl" sz="2200" dirty="0"/>
              <a:t>sobre </a:t>
            </a:r>
            <a:r>
              <a:rPr lang="es-ES_tradnl" sz="2200" b="1" dirty="0"/>
              <a:t>riesgo </a:t>
            </a:r>
            <a:r>
              <a:rPr lang="es-ES_tradnl" sz="2200" dirty="0"/>
              <a:t>tuvo efecto sobre los fallos de los tribunales de primera instancia y en prácticas clínicas.</a:t>
            </a:r>
          </a:p>
          <a:p>
            <a:pPr marL="285750" indent="-285750">
              <a:buFont typeface="Arial" charset="0"/>
              <a:buChar char="•"/>
            </a:pPr>
            <a:r>
              <a:rPr lang="es-ES_tradnl" sz="2200" dirty="0"/>
              <a:t>2015: La </a:t>
            </a:r>
            <a:r>
              <a:rPr lang="es-ES_tradnl" sz="2200" dirty="0">
                <a:solidFill>
                  <a:srgbClr val="FF0000"/>
                </a:solidFill>
              </a:rPr>
              <a:t>“declaración canadiense” </a:t>
            </a:r>
            <a:r>
              <a:rPr lang="es-ES_tradnl" sz="2200" dirty="0"/>
              <a:t>sobre riesgo de VIH tuvo efecto sobre los fallos de los tribunales de primera instancia y ha resultado útil para los defensores canadienses.</a:t>
            </a:r>
          </a:p>
          <a:p>
            <a:pPr marL="285750" indent="-285750">
              <a:buFont typeface="Arial" charset="0"/>
              <a:buChar char="•"/>
            </a:pPr>
            <a:r>
              <a:rPr lang="es-ES_tradnl" sz="2200" dirty="0"/>
              <a:t>2018: Mundial “</a:t>
            </a:r>
            <a:r>
              <a:rPr lang="es-ES_tradnl" sz="2200" dirty="0">
                <a:solidFill>
                  <a:srgbClr val="C00000"/>
                </a:solidFill>
              </a:rPr>
              <a:t>Declaración consensuada de expertos en conocimiento científico del VIH en el Contexto del Derecho Penal</a:t>
            </a:r>
            <a:r>
              <a:rPr lang="es-ES_tradnl" sz="2200" b="1" dirty="0"/>
              <a:t>”… </a:t>
            </a:r>
            <a:endParaRPr lang="es-ES_tradnl" sz="2200" dirty="0"/>
          </a:p>
        </p:txBody>
      </p:sp>
    </p:spTree>
    <p:extLst>
      <p:ext uri="{BB962C8B-B14F-4D97-AF65-F5344CB8AC3E}">
        <p14:creationId xmlns:p14="http://schemas.microsoft.com/office/powerpoint/2010/main" val="798086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7093" y="17929"/>
            <a:ext cx="6261650" cy="6857999"/>
          </a:xfrm>
        </p:spPr>
      </p:pic>
    </p:spTree>
    <p:extLst>
      <p:ext uri="{BB962C8B-B14F-4D97-AF65-F5344CB8AC3E}">
        <p14:creationId xmlns:p14="http://schemas.microsoft.com/office/powerpoint/2010/main" val="43754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818" y="698772"/>
            <a:ext cx="4879008" cy="284318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
        <p:nvSpPr>
          <p:cNvPr id="7" name="TextBox 6"/>
          <p:cNvSpPr txBox="1"/>
          <p:nvPr/>
        </p:nvSpPr>
        <p:spPr>
          <a:xfrm>
            <a:off x="7246171" y="3165446"/>
            <a:ext cx="5071116" cy="3693319"/>
          </a:xfrm>
          <a:prstGeom prst="rect">
            <a:avLst/>
          </a:prstGeom>
          <a:noFill/>
        </p:spPr>
        <p:txBody>
          <a:bodyPr wrap="square" rtlCol="0">
            <a:spAutoFit/>
          </a:bodyPr>
          <a:lstStyle/>
          <a:p>
            <a:pPr marL="285750" indent="-285750">
              <a:buFont typeface="Arial" charset="0"/>
              <a:buChar char="•"/>
            </a:pPr>
            <a:r>
              <a:rPr lang="en-US" dirty="0"/>
              <a:t>AIDS Action Europe</a:t>
            </a:r>
          </a:p>
          <a:p>
            <a:pPr marL="285750" indent="-285750">
              <a:buFont typeface="Arial" charset="0"/>
              <a:buChar char="•"/>
            </a:pPr>
            <a:r>
              <a:rPr lang="en-US" dirty="0"/>
              <a:t>AIDS-Free World</a:t>
            </a:r>
          </a:p>
          <a:p>
            <a:pPr marL="285750" indent="-285750">
              <a:buFont typeface="Arial" charset="0"/>
              <a:buChar char="•"/>
            </a:pPr>
            <a:r>
              <a:rPr lang="en-US" dirty="0"/>
              <a:t>AIDS and Rights Alliance for Southern Africa (ARASA)</a:t>
            </a:r>
          </a:p>
          <a:p>
            <a:pPr marL="285750" indent="-285750">
              <a:buFont typeface="Arial" charset="0"/>
              <a:buChar char="•"/>
            </a:pPr>
            <a:r>
              <a:rPr lang="en-US" dirty="0"/>
              <a:t>Canadian HIV/AIDS Legal Network</a:t>
            </a:r>
          </a:p>
          <a:p>
            <a:pPr marL="285750" indent="-285750">
              <a:buFont typeface="Arial" charset="0"/>
              <a:buChar char="•"/>
            </a:pPr>
            <a:r>
              <a:rPr lang="en-US" dirty="0"/>
              <a:t>Global Network of People Living with HIV (GNP+)</a:t>
            </a:r>
          </a:p>
          <a:p>
            <a:pPr marL="285750" indent="-285750">
              <a:buFont typeface="Arial" charset="0"/>
              <a:buChar char="•"/>
            </a:pPr>
            <a:r>
              <a:rPr lang="en-US" dirty="0"/>
              <a:t>HIV Justice Network</a:t>
            </a:r>
          </a:p>
          <a:p>
            <a:pPr marL="285750" indent="-285750">
              <a:buFont typeface="Arial" charset="0"/>
              <a:buChar char="•"/>
            </a:pPr>
            <a:r>
              <a:rPr lang="en-US" dirty="0"/>
              <a:t>International Community of Women Living with HIV (ICW)</a:t>
            </a:r>
          </a:p>
          <a:p>
            <a:pPr marL="285750" indent="-285750">
              <a:buFont typeface="Arial" charset="0"/>
              <a:buChar char="•"/>
            </a:pPr>
            <a:r>
              <a:rPr lang="en-US" dirty="0"/>
              <a:t>Positive Women's Network - USA (PWN-USA)</a:t>
            </a:r>
          </a:p>
          <a:p>
            <a:pPr marL="285750" indent="-285750">
              <a:buFont typeface="Arial" charset="0"/>
              <a:buChar char="•"/>
            </a:pPr>
            <a:r>
              <a:rPr lang="en-US" dirty="0"/>
              <a:t>Sero Project (SERO)</a:t>
            </a:r>
          </a:p>
          <a:p>
            <a:pPr marL="285750" indent="-285750">
              <a:buFont typeface="Arial" charset="0"/>
              <a:buChar char="•"/>
            </a:pPr>
            <a:r>
              <a:rPr lang="en-US" dirty="0"/>
              <a:t>Southern Africa Litigation Centre (SALC)</a:t>
            </a:r>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82" y="1074925"/>
            <a:ext cx="7051766" cy="4503764"/>
          </a:xfrm>
          <a:prstGeom prst="rect">
            <a:avLst/>
          </a:prstGeom>
        </p:spPr>
      </p:pic>
      <p:sp>
        <p:nvSpPr>
          <p:cNvPr id="9" name="TextBox 8"/>
          <p:cNvSpPr txBox="1"/>
          <p:nvPr/>
        </p:nvSpPr>
        <p:spPr>
          <a:xfrm>
            <a:off x="89655" y="5809131"/>
            <a:ext cx="7324377" cy="461665"/>
          </a:xfrm>
          <a:prstGeom prst="rect">
            <a:avLst/>
          </a:prstGeom>
          <a:noFill/>
        </p:spPr>
        <p:txBody>
          <a:bodyPr wrap="none" rtlCol="0">
            <a:spAutoFit/>
          </a:bodyPr>
          <a:lstStyle/>
          <a:p>
            <a:r>
              <a:rPr lang="en-US" sz="2400" b="1" dirty="0"/>
              <a:t>www.HIVJUSTICEWORLDWIDE.org | www.hivjustice.net</a:t>
            </a:r>
          </a:p>
        </p:txBody>
      </p:sp>
    </p:spTree>
    <p:extLst>
      <p:ext uri="{BB962C8B-B14F-4D97-AF65-F5344CB8AC3E}">
        <p14:creationId xmlns:p14="http://schemas.microsoft.com/office/powerpoint/2010/main" val="1390953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JWW 2017 French subs-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2260" y="257956"/>
            <a:ext cx="10522916" cy="5919007"/>
          </a:xfrm>
        </p:spPr>
      </p:pic>
    </p:spTree>
    <p:extLst>
      <p:ext uri="{BB962C8B-B14F-4D97-AF65-F5344CB8AC3E}">
        <p14:creationId xmlns:p14="http://schemas.microsoft.com/office/powerpoint/2010/main" val="959113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39" y="24464"/>
            <a:ext cx="10515600" cy="1325563"/>
          </a:xfrm>
        </p:spPr>
        <p:txBody>
          <a:bodyPr/>
          <a:lstStyle/>
          <a:p>
            <a:r>
              <a:rPr lang="es-ES_tradnl" b="1" dirty="0">
                <a:solidFill>
                  <a:srgbClr val="C00000"/>
                </a:solidFill>
              </a:rPr>
              <a:t>¿Qué es la “criminalización del VIH”?</a:t>
            </a:r>
          </a:p>
        </p:txBody>
      </p:sp>
      <p:sp>
        <p:nvSpPr>
          <p:cNvPr id="3" name="Content Placeholder 2"/>
          <p:cNvSpPr>
            <a:spLocks noGrp="1"/>
          </p:cNvSpPr>
          <p:nvPr>
            <p:ph idx="1"/>
          </p:nvPr>
        </p:nvSpPr>
        <p:spPr>
          <a:xfrm>
            <a:off x="497539" y="1649505"/>
            <a:ext cx="10856261" cy="4374778"/>
          </a:xfrm>
        </p:spPr>
        <p:txBody>
          <a:bodyPr>
            <a:normAutofit lnSpcReduction="10000"/>
          </a:bodyPr>
          <a:lstStyle/>
          <a:p>
            <a:r>
              <a:rPr lang="es-ES_tradnl" sz="4000" dirty="0"/>
              <a:t>Aplicación injusta del derecho penal a las personas que viven con VIH </a:t>
            </a:r>
            <a:r>
              <a:rPr lang="es-ES_tradnl" sz="4000" i="1" dirty="0"/>
              <a:t>únicamente con base en su condición de VIH positivo</a:t>
            </a:r>
            <a:r>
              <a:rPr lang="es-ES_tradnl" sz="4000" dirty="0"/>
              <a:t>.</a:t>
            </a:r>
          </a:p>
          <a:p>
            <a:r>
              <a:rPr lang="es-ES_tradnl" sz="4000" dirty="0"/>
              <a:t>Mucha gente que vive con VIH está convicta por “delitos”, contrario a las pautas internacionales sobre VIH y de derechos humanos, y contra la evidencia científica, evidencia médica y mejores recomendaciones de salud pública</a:t>
            </a:r>
            <a:r>
              <a:rPr lang="en-AU" sz="4000" dirty="0"/>
              <a:t>.</a:t>
            </a:r>
            <a:endParaRPr lang="en-GB" sz="4000" dirty="0"/>
          </a:p>
          <a:p>
            <a:endParaRPr lang="en-GB" sz="4000" dirty="0"/>
          </a:p>
          <a:p>
            <a:endParaRPr lang="en-GB" sz="4000" dirty="0"/>
          </a:p>
          <a:p>
            <a:endParaRPr lang="en-GB" sz="4000" dirty="0"/>
          </a:p>
          <a:p>
            <a:endParaRPr lang="en-US" sz="4000" dirty="0"/>
          </a:p>
          <a:p>
            <a:pPr marL="0" indent="0">
              <a:buNone/>
            </a:pPr>
            <a:endParaRPr lang="en-US" sz="4000" dirty="0"/>
          </a:p>
          <a:p>
            <a:pPr marL="0" indent="0">
              <a:buNone/>
            </a:pPr>
            <a:endParaRPr lang="en-US" sz="4000" dirty="0"/>
          </a:p>
          <a:p>
            <a:pPr marL="0" indent="0">
              <a:buNone/>
            </a:pPr>
            <a:endParaRPr lang="en-US" sz="4000" dirty="0"/>
          </a:p>
          <a:p>
            <a:pPr marL="0" indent="0">
              <a:buNone/>
            </a:pP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spTree>
    <p:extLst>
      <p:ext uri="{BB962C8B-B14F-4D97-AF65-F5344CB8AC3E}">
        <p14:creationId xmlns:p14="http://schemas.microsoft.com/office/powerpoint/2010/main" val="883867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339" y="1537252"/>
            <a:ext cx="11118574" cy="4639711"/>
          </a:xfrm>
        </p:spPr>
        <p:txBody>
          <a:bodyPr>
            <a:normAutofit fontScale="85000" lnSpcReduction="20000"/>
          </a:bodyPr>
          <a:lstStyle/>
          <a:p>
            <a:pPr marL="0" indent="0">
              <a:buNone/>
            </a:pPr>
            <a:r>
              <a:rPr lang="es-ES_tradnl" b="1" dirty="0"/>
              <a:t>La mayoría de los casos </a:t>
            </a:r>
            <a:r>
              <a:rPr lang="es-ES_tradnl" dirty="0"/>
              <a:t>implican una persona VIH-positiva con una vida sexual activa y de la que se alega no ha hecho pública su condición de portadora de VIH.</a:t>
            </a:r>
          </a:p>
          <a:p>
            <a:pPr marL="0" indent="0">
              <a:buNone/>
            </a:pPr>
            <a:endParaRPr lang="es-ES_tradnl" sz="1300" dirty="0"/>
          </a:p>
          <a:p>
            <a:pPr marL="0" indent="0">
              <a:buNone/>
            </a:pPr>
            <a:r>
              <a:rPr lang="es-ES_tradnl" b="1" dirty="0"/>
              <a:t>Muchos casos </a:t>
            </a:r>
            <a:r>
              <a:rPr lang="es-ES_tradnl" dirty="0"/>
              <a:t>involucran:</a:t>
            </a:r>
          </a:p>
          <a:p>
            <a:r>
              <a:rPr lang="es-ES_tradnl" dirty="0"/>
              <a:t>Únicamente exposición potencial o percibida (no se alega transmisión de VIH)</a:t>
            </a:r>
          </a:p>
          <a:p>
            <a:r>
              <a:rPr lang="es-ES_tradnl" dirty="0"/>
              <a:t>No riesgo o riesgo insignificante, por ejemplo, condón, carga viral baja, sexo oral e incluso escupir, golpear, arañar.</a:t>
            </a:r>
          </a:p>
          <a:p>
            <a:r>
              <a:rPr lang="es-ES_tradnl" dirty="0"/>
              <a:t>Suposiciones prejuiciadas de culpabilidad en casos donde se alega transmisión (por ejemplo, el primer diagnóstico en una pareja generalmente se considera primera infección, es muy raro que se use filogenética y los resultados pueden ser mal interpretados).</a:t>
            </a:r>
          </a:p>
          <a:p>
            <a:r>
              <a:rPr lang="es-ES_tradnl" b="1" dirty="0"/>
              <a:t>Entre los miles de casos procesados que se conocen, los casos donde se probó </a:t>
            </a:r>
            <a:r>
              <a:rPr lang="es-ES_tradnl" b="1" i="1" dirty="0"/>
              <a:t>más allá de una duda razonable </a:t>
            </a:r>
            <a:r>
              <a:rPr lang="es-ES_tradnl" b="1" dirty="0"/>
              <a:t>que un individuo planeó o deseó infectar a otra persona con VIH son poco comunes y más bien son extremadamente raros.</a:t>
            </a:r>
          </a:p>
        </p:txBody>
      </p:sp>
      <p:sp>
        <p:nvSpPr>
          <p:cNvPr id="4" name="Title 1"/>
          <p:cNvSpPr txBox="1">
            <a:spLocks/>
          </p:cNvSpPr>
          <p:nvPr/>
        </p:nvSpPr>
        <p:spPr>
          <a:xfrm>
            <a:off x="497539" y="244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b="1" dirty="0">
                <a:solidFill>
                  <a:srgbClr val="C00000"/>
                </a:solidFill>
              </a:rPr>
              <a:t>¿Cuáles son casos de “criminalización del VIH”?</a:t>
            </a:r>
          </a:p>
        </p:txBody>
      </p:sp>
    </p:spTree>
    <p:extLst>
      <p:ext uri="{BB962C8B-B14F-4D97-AF65-F5344CB8AC3E}">
        <p14:creationId xmlns:p14="http://schemas.microsoft.com/office/powerpoint/2010/main" val="1732920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7863"/>
          </a:xfrm>
        </p:spPr>
        <p:txBody>
          <a:bodyPr>
            <a:normAutofit/>
          </a:bodyPr>
          <a:lstStyle/>
          <a:p>
            <a:r>
              <a:rPr lang="es-ES_tradnl" b="1" dirty="0">
                <a:solidFill>
                  <a:srgbClr val="C60A40"/>
                </a:solidFill>
              </a:rPr>
              <a:t>Ejemplos de casos de “criminalización del VIH”</a:t>
            </a:r>
          </a:p>
        </p:txBody>
      </p:sp>
      <p:sp>
        <p:nvSpPr>
          <p:cNvPr id="3" name="Content Placeholder 2"/>
          <p:cNvSpPr>
            <a:spLocks noGrp="1"/>
          </p:cNvSpPr>
          <p:nvPr>
            <p:ph idx="1"/>
          </p:nvPr>
        </p:nvSpPr>
        <p:spPr>
          <a:xfrm>
            <a:off x="838200" y="1272988"/>
            <a:ext cx="10515600" cy="5199534"/>
          </a:xfrm>
        </p:spPr>
        <p:txBody>
          <a:bodyPr>
            <a:normAutofit fontScale="77500" lnSpcReduction="20000"/>
          </a:bodyPr>
          <a:lstStyle/>
          <a:p>
            <a:r>
              <a:rPr lang="es-ES_tradnl" dirty="0"/>
              <a:t>BÉLGICA: Un trabajador sexual fue condenado a 18 meses por no revelar su condición sino hasta después de mantener relaciones sexuales sin condón con una cliente, por lo que ésta pudo contagiarse.</a:t>
            </a:r>
          </a:p>
          <a:p>
            <a:r>
              <a:rPr lang="es-ES_tradnl" dirty="0"/>
              <a:t> ESTADOS UNIDOS (Idaho): Hombre con VIH mantuvo relaciones sexuales con condón y carga viral indetectable, pero no pudo probar que reveló su condición de VIH-positivo. No hubo transmisión. Sentenciado a 30 años.</a:t>
            </a:r>
          </a:p>
          <a:p>
            <a:r>
              <a:rPr lang="es-ES_tradnl" dirty="0"/>
              <a:t>ESTADOS UNIDOS (Texas): Hombre indigente con VIH sentenciado por escupir a un oficial de la policía durante un arresto. Sentenciado a 35 años.</a:t>
            </a:r>
          </a:p>
          <a:p>
            <a:r>
              <a:rPr lang="es-ES_tradnl" dirty="0"/>
              <a:t>CANADÁ: Una mujer con VIH con carga viral no detectable fue procesada por ataque sexual agravado por permitir que un hombre le practicara sexo oral.</a:t>
            </a:r>
          </a:p>
          <a:p>
            <a:r>
              <a:rPr lang="es-ES_tradnl" dirty="0"/>
              <a:t>REPÚBLICA CHECA: 30 hombres gay investigados por “exposición a VIH” después de un diagnóstico de ITS; 3 fueron condenados, aunque finalmente los cargos fueron retirados.</a:t>
            </a:r>
          </a:p>
          <a:p>
            <a:r>
              <a:rPr lang="es-ES_tradnl" dirty="0"/>
              <a:t>MALAWI: Mujer en ARV acusada por amamantar.</a:t>
            </a:r>
          </a:p>
          <a:p>
            <a:r>
              <a:rPr lang="es-ES_tradnl" dirty="0"/>
              <a:t>RUSIA: Dos mujeres bajo investigación de la policía por no prevenir la transmisión de VIH a sus recién nacidos.  </a:t>
            </a:r>
          </a:p>
          <a:p>
            <a:r>
              <a:rPr lang="es-ES_tradnl" dirty="0"/>
              <a:t>UGANDA: Enfermera con VIH vilipendiada en la prensa y procesada después de una herida provocada con una aguja.</a:t>
            </a:r>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1215207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b="1" dirty="0">
                <a:solidFill>
                  <a:srgbClr val="C00000"/>
                </a:solidFill>
              </a:rPr>
              <a:t>¿Qué impacto tiene la “criminalización del VIH”</a:t>
            </a:r>
            <a:endParaRPr lang="es-ES_tradnl" b="1" dirty="0">
              <a:solidFill>
                <a:srgbClr val="C60A40"/>
              </a:solidFill>
            </a:endParaRPr>
          </a:p>
        </p:txBody>
      </p:sp>
      <p:sp>
        <p:nvSpPr>
          <p:cNvPr id="3" name="Content Placeholder 2"/>
          <p:cNvSpPr>
            <a:spLocks noGrp="1"/>
          </p:cNvSpPr>
          <p:nvPr>
            <p:ph idx="1"/>
          </p:nvPr>
        </p:nvSpPr>
        <p:spPr>
          <a:xfrm>
            <a:off x="838200" y="1452282"/>
            <a:ext cx="10515600" cy="5217459"/>
          </a:xfrm>
        </p:spPr>
        <p:txBody>
          <a:bodyPr>
            <a:normAutofit fontScale="92500"/>
          </a:bodyPr>
          <a:lstStyle/>
          <a:p>
            <a:pPr lvl="1"/>
            <a:r>
              <a:rPr lang="es-ES_tradnl" sz="2800" dirty="0"/>
              <a:t>Es un problema importante de salud pública </a:t>
            </a:r>
            <a:r>
              <a:rPr lang="es-ES_tradnl" sz="2800" i="1" dirty="0"/>
              <a:t>y </a:t>
            </a:r>
            <a:r>
              <a:rPr lang="es-ES_tradnl" sz="2800" dirty="0"/>
              <a:t>de derechos humanos.</a:t>
            </a:r>
          </a:p>
          <a:p>
            <a:pPr lvl="1"/>
            <a:r>
              <a:rPr lang="es-ES_tradnl" sz="2800" dirty="0"/>
              <a:t>Ocasiona procesos selectivos y arbitrarios.</a:t>
            </a:r>
          </a:p>
          <a:p>
            <a:pPr lvl="1"/>
            <a:r>
              <a:rPr lang="es-ES_tradnl" sz="2800" dirty="0"/>
              <a:t>Provoca un impacto desproporcionado en algunas poblaciones clave (por ejemplo, trabajadoras/es sexuales/MSM/migrantes), aunque también en mujeres y hombres heterosexuales no-migrantes.</a:t>
            </a:r>
          </a:p>
          <a:p>
            <a:pPr lvl="1"/>
            <a:r>
              <a:rPr lang="es-ES_tradnl" sz="2800" dirty="0"/>
              <a:t>Se la puede utilizar como amenaza, abuso o represalia.</a:t>
            </a:r>
          </a:p>
          <a:p>
            <a:pPr lvl="1"/>
            <a:r>
              <a:rPr lang="es-ES_tradnl" sz="2800" dirty="0"/>
              <a:t>Ocasiona investigaciones policiales inapropiadas y faltas de sensibilidad.</a:t>
            </a:r>
          </a:p>
          <a:p>
            <a:pPr lvl="1"/>
            <a:r>
              <a:rPr lang="es-ES_tradnl" sz="2800" dirty="0"/>
              <a:t>Acceso limitado a abogados/as defensores competentes.</a:t>
            </a:r>
          </a:p>
          <a:p>
            <a:pPr lvl="1"/>
            <a:r>
              <a:rPr lang="es-ES_tradnl" sz="2800" dirty="0"/>
              <a:t>Ocasiona sentencias desproporcionadas.</a:t>
            </a:r>
          </a:p>
          <a:p>
            <a:pPr lvl="1"/>
            <a:r>
              <a:rPr lang="es-ES_tradnl" sz="2800" dirty="0"/>
              <a:t>Produce información mediática estigmatizadora.</a:t>
            </a:r>
          </a:p>
          <a:p>
            <a:pPr lvl="1"/>
            <a:r>
              <a:rPr lang="es-ES_tradnl" sz="2800" dirty="0"/>
              <a:t>Genera obstáculos para la prevención del VIH, para su tratamiento y cuidados.</a:t>
            </a:r>
          </a:p>
        </p:txBody>
      </p:sp>
    </p:spTree>
    <p:extLst>
      <p:ext uri="{BB962C8B-B14F-4D97-AF65-F5344CB8AC3E}">
        <p14:creationId xmlns:p14="http://schemas.microsoft.com/office/powerpoint/2010/main" val="193553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8904" y="132076"/>
            <a:ext cx="707373" cy="707373"/>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28047" y="103692"/>
            <a:ext cx="6651811" cy="6592207"/>
          </a:xfrm>
        </p:spPr>
      </p:pic>
    </p:spTree>
    <p:extLst>
      <p:ext uri="{BB962C8B-B14F-4D97-AF65-F5344CB8AC3E}">
        <p14:creationId xmlns:p14="http://schemas.microsoft.com/office/powerpoint/2010/main" val="77515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2209800" y="2299504"/>
            <a:ext cx="7772400" cy="4419600"/>
          </a:xfrm>
        </p:spPr>
        <p:txBody>
          <a:bodyPr/>
          <a:lstStyle/>
          <a:p>
            <a:r>
              <a:rPr lang="es-ES_tradnl" altLang="x-none" sz="2600" dirty="0"/>
              <a:t>1. Únicamente la gente culpable de “esparcir el VIH” es a la que se arresta y procesa.</a:t>
            </a:r>
          </a:p>
          <a:p>
            <a:endParaRPr lang="en-GB" altLang="x-none" sz="2600" dirty="0"/>
          </a:p>
          <a:p>
            <a:endParaRPr lang="en-GB" altLang="x-none" sz="2600" dirty="0"/>
          </a:p>
          <a:p>
            <a:endParaRPr lang="en-GB" altLang="x-none" sz="2600" dirty="0"/>
          </a:p>
          <a:p>
            <a:endParaRPr lang="en-GB" altLang="x-none" sz="2600" dirty="0"/>
          </a:p>
          <a:p>
            <a:endParaRPr lang="en-GB" altLang="x-none" sz="2600" dirty="0"/>
          </a:p>
        </p:txBody>
      </p:sp>
      <p:sp>
        <p:nvSpPr>
          <p:cNvPr id="2" name="Rectangle 1"/>
          <p:cNvSpPr/>
          <p:nvPr/>
        </p:nvSpPr>
        <p:spPr>
          <a:xfrm>
            <a:off x="187706" y="483206"/>
            <a:ext cx="11421702" cy="1446550"/>
          </a:xfrm>
          <a:prstGeom prst="rect">
            <a:avLst/>
          </a:prstGeom>
        </p:spPr>
        <p:txBody>
          <a:bodyPr wrap="square">
            <a:spAutoFit/>
          </a:bodyPr>
          <a:lstStyle/>
          <a:p>
            <a:pPr algn="ctr"/>
            <a:r>
              <a:rPr lang="es-ES_tradnl" sz="4400" b="1" dirty="0">
                <a:solidFill>
                  <a:srgbClr val="C00000"/>
                </a:solidFill>
                <a:latin typeface="+mj-lt"/>
              </a:rPr>
              <a:t>10 mitos dañinos creados por la “criminalización del VIH”</a:t>
            </a:r>
          </a:p>
        </p:txBody>
      </p:sp>
    </p:spTree>
    <p:extLst>
      <p:ext uri="{BB962C8B-B14F-4D97-AF65-F5344CB8AC3E}">
        <p14:creationId xmlns:p14="http://schemas.microsoft.com/office/powerpoint/2010/main" val="690089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367" y="483206"/>
            <a:ext cx="11262167" cy="1446550"/>
          </a:xfrm>
          <a:prstGeom prst="rect">
            <a:avLst/>
          </a:prstGeom>
        </p:spPr>
        <p:txBody>
          <a:bodyPr wrap="square">
            <a:spAutoFit/>
          </a:bodyPr>
          <a:lstStyle/>
          <a:p>
            <a:pPr algn="ctr"/>
            <a:r>
              <a:rPr lang="es-ES_tradnl" sz="4400" dirty="0">
                <a:solidFill>
                  <a:srgbClr val="C00000"/>
                </a:solidFill>
              </a:rPr>
              <a:t>10 mitos dañinos creados por la “criminalización del VIH”</a:t>
            </a:r>
          </a:p>
        </p:txBody>
      </p:sp>
      <p:sp>
        <p:nvSpPr>
          <p:cNvPr id="6" name="Content Placeholder 2"/>
          <p:cNvSpPr txBox="1">
            <a:spLocks/>
          </p:cNvSpPr>
          <p:nvPr/>
        </p:nvSpPr>
        <p:spPr>
          <a:xfrm>
            <a:off x="2209800" y="2392102"/>
            <a:ext cx="7772400" cy="441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altLang="x-none" sz="2600" dirty="0">
                <a:solidFill>
                  <a:schemeClr val="bg1">
                    <a:lumMod val="50000"/>
                  </a:schemeClr>
                </a:solidFill>
              </a:rPr>
              <a:t>1. Únicamente la gente culpable de “esparcir el VIH” es a la que se arresta y procesa</a:t>
            </a:r>
            <a:r>
              <a:rPr lang="en-US" altLang="x-none" sz="2600" dirty="0">
                <a:solidFill>
                  <a:schemeClr val="bg1">
                    <a:lumMod val="50000"/>
                  </a:schemeClr>
                </a:solidFill>
              </a:rPr>
              <a:t>.</a:t>
            </a:r>
          </a:p>
          <a:p>
            <a:r>
              <a:rPr lang="en-US" altLang="x-none" sz="2600" dirty="0"/>
              <a:t>2. </a:t>
            </a:r>
            <a:r>
              <a:rPr lang="es-ES_tradnl" altLang="x-none" sz="2600" dirty="0"/>
              <a:t>Si por una vez tienes relaciones sexuales con alguien que tiene VIH y no sales contagiado/a, tienes una suerte enorme</a:t>
            </a:r>
            <a:r>
              <a:rPr lang="en-US" altLang="x-none" sz="2600" dirty="0"/>
              <a:t>.</a:t>
            </a:r>
          </a:p>
          <a:p>
            <a:endParaRPr lang="en-GB" altLang="x-none" sz="2600" dirty="0"/>
          </a:p>
          <a:p>
            <a:endParaRPr lang="en-GB" altLang="x-none" sz="2600" dirty="0"/>
          </a:p>
          <a:p>
            <a:endParaRPr lang="en-GB" altLang="x-none" sz="2600" dirty="0"/>
          </a:p>
          <a:p>
            <a:endParaRPr lang="en-GB" altLang="x-none" sz="2600" dirty="0"/>
          </a:p>
          <a:p>
            <a:endParaRPr lang="en-GB" altLang="x-none" sz="2600" dirty="0"/>
          </a:p>
        </p:txBody>
      </p:sp>
    </p:spTree>
    <p:extLst>
      <p:ext uri="{BB962C8B-B14F-4D97-AF65-F5344CB8AC3E}">
        <p14:creationId xmlns:p14="http://schemas.microsoft.com/office/powerpoint/2010/main" val="18289969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2537</TotalTime>
  <Words>4167</Words>
  <Application>Microsoft Macintosh PowerPoint</Application>
  <PresentationFormat>Widescreen</PresentationFormat>
  <Paragraphs>326</Paragraphs>
  <Slides>26</Slides>
  <Notes>25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“Criminalización del VIH”  en el mundo</vt:lpstr>
      <vt:lpstr>La “criminalización” del VIH en el mundo</vt:lpstr>
      <vt:lpstr>¿Qué es la “criminalización del VIH”?</vt:lpstr>
      <vt:lpstr>PowerPoint Presentation</vt:lpstr>
      <vt:lpstr>Ejemplos de casos de “criminalización del VIH”</vt:lpstr>
      <vt:lpstr>¿Qué impacto tiene la “criminalización del VIH”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Bernard</dc:creator>
  <cp:lastModifiedBy>Gonzalo Aburto</cp:lastModifiedBy>
  <cp:revision>122</cp:revision>
  <dcterms:created xsi:type="dcterms:W3CDTF">2016-05-17T19:27:13Z</dcterms:created>
  <dcterms:modified xsi:type="dcterms:W3CDTF">2019-05-31T20:59:54Z</dcterms:modified>
</cp:coreProperties>
</file>